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4da02d49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4da02d49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4bb95a1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4bb95a1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4bb95a16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4bb95a16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4bb95a16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4bb95a16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4bb95a16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4bb95a16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5647c57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5647c57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bd716b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bd716b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4da02d498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4da02d4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4da02d49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b4da02d49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hyperlink" Target="https://machinelearningmastery.com/robust-scaler-transforms-for-machine-lear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276" name="Shape 276"/>
        <p:cNvGrpSpPr/>
        <p:nvPr/>
      </p:nvGrpSpPr>
      <p:grpSpPr>
        <a:xfrm>
          <a:off x="0" y="0"/>
          <a:ext cx="0" cy="0"/>
          <a:chOff x="0" y="0"/>
          <a:chExt cx="0" cy="0"/>
        </a:xfrm>
      </p:grpSpPr>
      <p:sp>
        <p:nvSpPr>
          <p:cNvPr id="277" name="Google Shape;277;p1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Proyecto 2 </a:t>
            </a:r>
            <a:endParaRPr/>
          </a:p>
          <a:p>
            <a:pPr indent="0" lvl="0" marL="0" rtl="0" algn="l">
              <a:spcBef>
                <a:spcPts val="0"/>
              </a:spcBef>
              <a:spcAft>
                <a:spcPts val="0"/>
              </a:spcAft>
              <a:buNone/>
            </a:pPr>
            <a:r>
              <a:rPr lang="es"/>
              <a:t>Preprocesamiento y Modelos Avanzados</a:t>
            </a:r>
            <a:endParaRPr/>
          </a:p>
        </p:txBody>
      </p:sp>
      <p:sp>
        <p:nvSpPr>
          <p:cNvPr id="278" name="Google Shape;278;p13"/>
          <p:cNvSpPr txBox="1"/>
          <p:nvPr>
            <p:ph idx="4294967295"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100">
                <a:solidFill>
                  <a:srgbClr val="FFFFFF"/>
                </a:solidFill>
              </a:rPr>
              <a:t>Martin Iglesias</a:t>
            </a:r>
            <a:endParaRPr sz="21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11" name="Shape 411"/>
        <p:cNvGrpSpPr/>
        <p:nvPr/>
      </p:nvGrpSpPr>
      <p:grpSpPr>
        <a:xfrm>
          <a:off x="0" y="0"/>
          <a:ext cx="0" cy="0"/>
          <a:chOff x="0" y="0"/>
          <a:chExt cx="0" cy="0"/>
        </a:xfrm>
      </p:grpSpPr>
      <p:sp>
        <p:nvSpPr>
          <p:cNvPr id="412" name="Google Shape;412;p22"/>
          <p:cNvSpPr txBox="1"/>
          <p:nvPr>
            <p:ph type="title"/>
          </p:nvPr>
        </p:nvSpPr>
        <p:spPr>
          <a:xfrm>
            <a:off x="2545500" y="153825"/>
            <a:ext cx="3753900" cy="5865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2300"/>
              <a:t>MODELOS AVANZADOS</a:t>
            </a:r>
            <a:endParaRPr sz="2300"/>
          </a:p>
        </p:txBody>
      </p:sp>
      <p:cxnSp>
        <p:nvCxnSpPr>
          <p:cNvPr id="413" name="Google Shape;413;p22"/>
          <p:cNvCxnSpPr>
            <a:stCxn id="414" idx="2"/>
            <a:endCxn id="415" idx="0"/>
          </p:cNvCxnSpPr>
          <p:nvPr/>
        </p:nvCxnSpPr>
        <p:spPr>
          <a:xfrm flipH="1">
            <a:off x="2096250" y="1811325"/>
            <a:ext cx="2326200" cy="546900"/>
          </a:xfrm>
          <a:prstGeom prst="straightConnector1">
            <a:avLst/>
          </a:prstGeom>
          <a:noFill/>
          <a:ln cap="flat" cmpd="sng" w="28575">
            <a:solidFill>
              <a:schemeClr val="dk2"/>
            </a:solidFill>
            <a:prstDash val="solid"/>
            <a:round/>
            <a:headEnd len="med" w="med" type="none"/>
            <a:tailEnd len="med" w="med" type="triangle"/>
          </a:ln>
        </p:spPr>
      </p:cxnSp>
      <p:sp>
        <p:nvSpPr>
          <p:cNvPr id="416" name="Google Shape;416;p22"/>
          <p:cNvSpPr txBox="1"/>
          <p:nvPr>
            <p:ph type="title"/>
          </p:nvPr>
        </p:nvSpPr>
        <p:spPr>
          <a:xfrm>
            <a:off x="5370250" y="2358275"/>
            <a:ext cx="27945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a:t>Ensambles</a:t>
            </a:r>
            <a:endParaRPr/>
          </a:p>
        </p:txBody>
      </p:sp>
      <p:sp>
        <p:nvSpPr>
          <p:cNvPr id="415" name="Google Shape;415;p22"/>
          <p:cNvSpPr txBox="1"/>
          <p:nvPr>
            <p:ph type="title"/>
          </p:nvPr>
        </p:nvSpPr>
        <p:spPr>
          <a:xfrm>
            <a:off x="482550" y="2358263"/>
            <a:ext cx="32274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3100"/>
              <a:t>Regresión con Regularización</a:t>
            </a:r>
            <a:endParaRPr sz="3100"/>
          </a:p>
        </p:txBody>
      </p:sp>
      <p:sp>
        <p:nvSpPr>
          <p:cNvPr id="417" name="Google Shape;417;p22"/>
          <p:cNvSpPr txBox="1"/>
          <p:nvPr/>
        </p:nvSpPr>
        <p:spPr>
          <a:xfrm>
            <a:off x="1587800" y="3353550"/>
            <a:ext cx="1192800" cy="643200"/>
          </a:xfrm>
          <a:prstGeom prst="rect">
            <a:avLst/>
          </a:prstGeom>
          <a:solidFill>
            <a:srgbClr val="CC0000"/>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Ridge</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s" sz="1600">
                <a:latin typeface="Nunito"/>
                <a:ea typeface="Nunito"/>
                <a:cs typeface="Nunito"/>
                <a:sym typeface="Nunito"/>
              </a:rPr>
              <a:t>Lasso</a:t>
            </a:r>
            <a:endParaRPr sz="1600">
              <a:latin typeface="Nunito"/>
              <a:ea typeface="Nunito"/>
              <a:cs typeface="Nunito"/>
              <a:sym typeface="Nunito"/>
            </a:endParaRPr>
          </a:p>
        </p:txBody>
      </p:sp>
      <p:sp>
        <p:nvSpPr>
          <p:cNvPr id="418" name="Google Shape;418;p22"/>
          <p:cNvSpPr txBox="1"/>
          <p:nvPr/>
        </p:nvSpPr>
        <p:spPr>
          <a:xfrm>
            <a:off x="5834000" y="3353538"/>
            <a:ext cx="2022600" cy="643200"/>
          </a:xfrm>
          <a:prstGeom prst="rect">
            <a:avLst/>
          </a:prstGeom>
          <a:solidFill>
            <a:srgbClr val="CC0000"/>
          </a:solid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RandomForest</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s" sz="1600">
                <a:latin typeface="Nunito"/>
                <a:ea typeface="Nunito"/>
                <a:cs typeface="Nunito"/>
                <a:sym typeface="Nunito"/>
              </a:rPr>
              <a:t>XGB-RF</a:t>
            </a:r>
            <a:endParaRPr sz="1600">
              <a:latin typeface="Nunito"/>
              <a:ea typeface="Nunito"/>
              <a:cs typeface="Nunito"/>
              <a:sym typeface="Nunito"/>
            </a:endParaRPr>
          </a:p>
        </p:txBody>
      </p:sp>
      <p:cxnSp>
        <p:nvCxnSpPr>
          <p:cNvPr id="419" name="Google Shape;419;p22"/>
          <p:cNvCxnSpPr>
            <a:stCxn id="414" idx="2"/>
            <a:endCxn id="416" idx="0"/>
          </p:cNvCxnSpPr>
          <p:nvPr/>
        </p:nvCxnSpPr>
        <p:spPr>
          <a:xfrm>
            <a:off x="4422450" y="1811325"/>
            <a:ext cx="2345100" cy="546900"/>
          </a:xfrm>
          <a:prstGeom prst="straightConnector1">
            <a:avLst/>
          </a:prstGeom>
          <a:noFill/>
          <a:ln cap="flat" cmpd="sng" w="28575">
            <a:solidFill>
              <a:schemeClr val="dk2"/>
            </a:solidFill>
            <a:prstDash val="solid"/>
            <a:round/>
            <a:headEnd len="med" w="med" type="none"/>
            <a:tailEnd len="med" w="med" type="triangle"/>
          </a:ln>
        </p:spPr>
      </p:cxnSp>
      <p:cxnSp>
        <p:nvCxnSpPr>
          <p:cNvPr id="420" name="Google Shape;420;p22"/>
          <p:cNvCxnSpPr>
            <a:stCxn id="417" idx="2"/>
            <a:endCxn id="421" idx="0"/>
          </p:cNvCxnSpPr>
          <p:nvPr/>
        </p:nvCxnSpPr>
        <p:spPr>
          <a:xfrm>
            <a:off x="2184200" y="3996750"/>
            <a:ext cx="0" cy="2418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22"/>
          <p:cNvSpPr txBox="1"/>
          <p:nvPr/>
        </p:nvSpPr>
        <p:spPr>
          <a:xfrm>
            <a:off x="1277600" y="4238550"/>
            <a:ext cx="1813200" cy="802200"/>
          </a:xfrm>
          <a:prstGeom prst="rect">
            <a:avLst/>
          </a:prstGeom>
          <a:solidFill>
            <a:srgbClr val="A4C2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Optimización</a:t>
            </a:r>
            <a:r>
              <a:rPr lang="es">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hiperparámetro alfa (de regularización)</a:t>
            </a:r>
            <a:endParaRPr>
              <a:latin typeface="Nunito"/>
              <a:ea typeface="Nunito"/>
              <a:cs typeface="Nunito"/>
              <a:sym typeface="Nunito"/>
            </a:endParaRPr>
          </a:p>
        </p:txBody>
      </p:sp>
      <p:sp>
        <p:nvSpPr>
          <p:cNvPr id="422" name="Google Shape;422;p22"/>
          <p:cNvSpPr txBox="1"/>
          <p:nvPr/>
        </p:nvSpPr>
        <p:spPr>
          <a:xfrm>
            <a:off x="5255000" y="4158600"/>
            <a:ext cx="3180600" cy="9621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Optimización:</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hiperparámetro:</a:t>
            </a:r>
            <a:endParaRPr>
              <a:latin typeface="Nunito"/>
              <a:ea typeface="Nunito"/>
              <a:cs typeface="Nunito"/>
              <a:sym typeface="Nunito"/>
            </a:endParaRPr>
          </a:p>
          <a:p>
            <a:pPr indent="457200" lvl="0" marL="0" rtl="0" algn="l">
              <a:spcBef>
                <a:spcPts val="0"/>
              </a:spcBef>
              <a:spcAft>
                <a:spcPts val="0"/>
              </a:spcAft>
              <a:buNone/>
            </a:pPr>
            <a:r>
              <a:rPr lang="es">
                <a:latin typeface="Nunito"/>
                <a:ea typeface="Nunito"/>
                <a:cs typeface="Nunito"/>
                <a:sym typeface="Nunito"/>
              </a:rPr>
              <a:t>max_depth y n_estimators</a:t>
            </a:r>
            <a:endParaRPr>
              <a:latin typeface="Nunito"/>
              <a:ea typeface="Nunito"/>
              <a:cs typeface="Nunito"/>
              <a:sym typeface="Nunito"/>
            </a:endParaRPr>
          </a:p>
          <a:p>
            <a:pPr indent="457200" lvl="0" marL="0" rtl="0" algn="l">
              <a:spcBef>
                <a:spcPts val="0"/>
              </a:spcBef>
              <a:spcAft>
                <a:spcPts val="0"/>
              </a:spcAft>
              <a:buNone/>
            </a:pPr>
            <a:r>
              <a:rPr lang="es">
                <a:latin typeface="Nunito"/>
                <a:ea typeface="Nunito"/>
                <a:cs typeface="Nunito"/>
                <a:sym typeface="Nunito"/>
              </a:rPr>
              <a:t>subsample y colsample_bytree</a:t>
            </a:r>
            <a:endParaRPr>
              <a:latin typeface="Nunito"/>
              <a:ea typeface="Nunito"/>
              <a:cs typeface="Nunito"/>
              <a:sym typeface="Nunito"/>
            </a:endParaRPr>
          </a:p>
        </p:txBody>
      </p:sp>
      <p:cxnSp>
        <p:nvCxnSpPr>
          <p:cNvPr id="423" name="Google Shape;423;p22"/>
          <p:cNvCxnSpPr>
            <a:stCxn id="418" idx="2"/>
            <a:endCxn id="422" idx="0"/>
          </p:cNvCxnSpPr>
          <p:nvPr/>
        </p:nvCxnSpPr>
        <p:spPr>
          <a:xfrm>
            <a:off x="6845300" y="3996738"/>
            <a:ext cx="0" cy="1620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22"/>
          <p:cNvSpPr txBox="1"/>
          <p:nvPr/>
        </p:nvSpPr>
        <p:spPr>
          <a:xfrm>
            <a:off x="3025200" y="755625"/>
            <a:ext cx="2794500" cy="1055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Nunito"/>
                <a:ea typeface="Nunito"/>
                <a:cs typeface="Nunito"/>
                <a:sym typeface="Nunito"/>
              </a:rPr>
              <a:t>Comparar el desempeño de los nuevos modelos entre sí y con el modelo de la Parte del preprocesamiento</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27" name="Shape 427"/>
        <p:cNvGrpSpPr/>
        <p:nvPr/>
      </p:nvGrpSpPr>
      <p:grpSpPr>
        <a:xfrm>
          <a:off x="0" y="0"/>
          <a:ext cx="0" cy="0"/>
          <a:chOff x="0" y="0"/>
          <a:chExt cx="0" cy="0"/>
        </a:xfrm>
      </p:grpSpPr>
      <p:sp>
        <p:nvSpPr>
          <p:cNvPr id="428" name="Google Shape;428;p23"/>
          <p:cNvSpPr txBox="1"/>
          <p:nvPr>
            <p:ph idx="4294967295" type="body"/>
          </p:nvPr>
        </p:nvSpPr>
        <p:spPr>
          <a:xfrm>
            <a:off x="272825" y="494600"/>
            <a:ext cx="33120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00"/>
                </a:solidFill>
                <a:highlight>
                  <a:srgbClr val="FFFFFE"/>
                </a:highlight>
                <a:latin typeface="Courier New"/>
                <a:ea typeface="Courier New"/>
                <a:cs typeface="Courier New"/>
                <a:sym typeface="Courier New"/>
              </a:rPr>
              <a:t>𝞪= 0.1          𝞪= 1.7</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pic>
        <p:nvPicPr>
          <p:cNvPr id="429" name="Google Shape;429;p23"/>
          <p:cNvPicPr preferRelativeResize="0"/>
          <p:nvPr/>
        </p:nvPicPr>
        <p:blipFill>
          <a:blip r:embed="rId3">
            <a:alphaModFix/>
          </a:blip>
          <a:stretch>
            <a:fillRect/>
          </a:stretch>
        </p:blipFill>
        <p:spPr>
          <a:xfrm>
            <a:off x="98025" y="1027275"/>
            <a:ext cx="3486810" cy="1718850"/>
          </a:xfrm>
          <a:prstGeom prst="rect">
            <a:avLst/>
          </a:prstGeom>
          <a:noFill/>
          <a:ln cap="flat" cmpd="sng" w="9525">
            <a:solidFill>
              <a:srgbClr val="000000"/>
            </a:solidFill>
            <a:prstDash val="solid"/>
            <a:round/>
            <a:headEnd len="sm" w="sm" type="none"/>
            <a:tailEnd len="sm" w="sm" type="none"/>
          </a:ln>
        </p:spPr>
      </p:pic>
      <p:pic>
        <p:nvPicPr>
          <p:cNvPr id="430" name="Google Shape;430;p23"/>
          <p:cNvPicPr preferRelativeResize="0"/>
          <p:nvPr/>
        </p:nvPicPr>
        <p:blipFill>
          <a:blip r:embed="rId4">
            <a:alphaModFix/>
          </a:blip>
          <a:stretch>
            <a:fillRect/>
          </a:stretch>
        </p:blipFill>
        <p:spPr>
          <a:xfrm>
            <a:off x="404263" y="2822325"/>
            <a:ext cx="2896725" cy="1742400"/>
          </a:xfrm>
          <a:prstGeom prst="rect">
            <a:avLst/>
          </a:prstGeom>
          <a:noFill/>
          <a:ln cap="flat" cmpd="sng" w="9525">
            <a:solidFill>
              <a:srgbClr val="000000"/>
            </a:solidFill>
            <a:prstDash val="solid"/>
            <a:round/>
            <a:headEnd len="sm" w="sm" type="none"/>
            <a:tailEnd len="sm" w="sm" type="none"/>
          </a:ln>
        </p:spPr>
      </p:pic>
      <p:sp>
        <p:nvSpPr>
          <p:cNvPr id="431" name="Google Shape;431;p23"/>
          <p:cNvSpPr/>
          <p:nvPr/>
        </p:nvSpPr>
        <p:spPr>
          <a:xfrm>
            <a:off x="1426275" y="4946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32" name="Google Shape;432;p23"/>
          <p:cNvCxnSpPr>
            <a:endCxn id="431" idx="2"/>
          </p:cNvCxnSpPr>
          <p:nvPr/>
        </p:nvCxnSpPr>
        <p:spPr>
          <a:xfrm>
            <a:off x="1162875" y="7119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23"/>
          <p:cNvCxnSpPr/>
          <p:nvPr/>
        </p:nvCxnSpPr>
        <p:spPr>
          <a:xfrm>
            <a:off x="1772625" y="7119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23"/>
          <p:cNvSpPr txBox="1"/>
          <p:nvPr>
            <p:ph idx="4294967295" type="body"/>
          </p:nvPr>
        </p:nvSpPr>
        <p:spPr>
          <a:xfrm>
            <a:off x="4929400" y="494600"/>
            <a:ext cx="33120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450">
                <a:solidFill>
                  <a:srgbClr val="000000"/>
                </a:solidFill>
                <a:highlight>
                  <a:srgbClr val="FFFFFE"/>
                </a:highlight>
                <a:latin typeface="Courier New"/>
                <a:ea typeface="Courier New"/>
                <a:cs typeface="Courier New"/>
                <a:sym typeface="Courier New"/>
              </a:rPr>
              <a:t>𝞪= 0.01          𝞪= 1e-6</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sp>
        <p:nvSpPr>
          <p:cNvPr id="435" name="Google Shape;435;p23"/>
          <p:cNvSpPr/>
          <p:nvPr/>
        </p:nvSpPr>
        <p:spPr>
          <a:xfrm>
            <a:off x="6082850" y="4946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36" name="Google Shape;436;p23"/>
          <p:cNvCxnSpPr>
            <a:endCxn id="435" idx="2"/>
          </p:cNvCxnSpPr>
          <p:nvPr/>
        </p:nvCxnSpPr>
        <p:spPr>
          <a:xfrm>
            <a:off x="5819450" y="7119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23"/>
          <p:cNvCxnSpPr/>
          <p:nvPr/>
        </p:nvCxnSpPr>
        <p:spPr>
          <a:xfrm>
            <a:off x="6429200" y="7119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23"/>
          <p:cNvSpPr txBox="1"/>
          <p:nvPr/>
        </p:nvSpPr>
        <p:spPr>
          <a:xfrm>
            <a:off x="57150" y="0"/>
            <a:ext cx="3000000" cy="43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Ridge</a:t>
            </a:r>
            <a:endParaRPr sz="1600">
              <a:latin typeface="Nunito"/>
              <a:ea typeface="Nunito"/>
              <a:cs typeface="Nunito"/>
              <a:sym typeface="Nunito"/>
            </a:endParaRPr>
          </a:p>
        </p:txBody>
      </p:sp>
      <p:sp>
        <p:nvSpPr>
          <p:cNvPr id="439" name="Google Shape;439;p23"/>
          <p:cNvSpPr txBox="1"/>
          <p:nvPr/>
        </p:nvSpPr>
        <p:spPr>
          <a:xfrm>
            <a:off x="4929400" y="0"/>
            <a:ext cx="3000000" cy="934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Lasso</a:t>
            </a:r>
            <a:endParaRPr sz="1600">
              <a:latin typeface="Nunito"/>
              <a:ea typeface="Nunito"/>
              <a:cs typeface="Nunito"/>
              <a:sym typeface="Nunito"/>
            </a:endParaRPr>
          </a:p>
        </p:txBody>
      </p:sp>
      <p:pic>
        <p:nvPicPr>
          <p:cNvPr id="440" name="Google Shape;440;p23"/>
          <p:cNvPicPr preferRelativeResize="0"/>
          <p:nvPr/>
        </p:nvPicPr>
        <p:blipFill>
          <a:blip r:embed="rId5">
            <a:alphaModFix/>
          </a:blip>
          <a:stretch>
            <a:fillRect/>
          </a:stretch>
        </p:blipFill>
        <p:spPr>
          <a:xfrm>
            <a:off x="5190600" y="2839200"/>
            <a:ext cx="2896701" cy="1742400"/>
          </a:xfrm>
          <a:prstGeom prst="rect">
            <a:avLst/>
          </a:prstGeom>
          <a:noFill/>
          <a:ln cap="flat" cmpd="sng" w="9525">
            <a:solidFill>
              <a:srgbClr val="000000"/>
            </a:solidFill>
            <a:prstDash val="solid"/>
            <a:round/>
            <a:headEnd len="sm" w="sm" type="none"/>
            <a:tailEnd len="sm" w="sm" type="none"/>
          </a:ln>
        </p:spPr>
      </p:pic>
      <p:pic>
        <p:nvPicPr>
          <p:cNvPr id="441" name="Google Shape;441;p23"/>
          <p:cNvPicPr preferRelativeResize="0"/>
          <p:nvPr/>
        </p:nvPicPr>
        <p:blipFill>
          <a:blip r:embed="rId6">
            <a:alphaModFix/>
          </a:blip>
          <a:stretch>
            <a:fillRect/>
          </a:stretch>
        </p:blipFill>
        <p:spPr>
          <a:xfrm>
            <a:off x="4871300" y="1015322"/>
            <a:ext cx="3535300" cy="1742754"/>
          </a:xfrm>
          <a:prstGeom prst="rect">
            <a:avLst/>
          </a:prstGeom>
          <a:noFill/>
          <a:ln cap="flat" cmpd="sng" w="9525">
            <a:solidFill>
              <a:srgbClr val="000000"/>
            </a:solidFill>
            <a:prstDash val="solid"/>
            <a:round/>
            <a:headEnd len="sm" w="sm" type="none"/>
            <a:tailEnd len="sm" w="sm" type="none"/>
          </a:ln>
        </p:spPr>
      </p:pic>
      <p:sp>
        <p:nvSpPr>
          <p:cNvPr id="442" name="Google Shape;442;p23"/>
          <p:cNvSpPr txBox="1"/>
          <p:nvPr/>
        </p:nvSpPr>
        <p:spPr>
          <a:xfrm>
            <a:off x="2307125" y="0"/>
            <a:ext cx="24561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highlight>
                  <a:srgbClr val="FFFFFE"/>
                </a:highlight>
                <a:latin typeface="Courier New"/>
                <a:ea typeface="Courier New"/>
                <a:cs typeface="Courier New"/>
                <a:sym typeface="Courier New"/>
              </a:rPr>
              <a:t>PolynomialFeatures 2 degree</a:t>
            </a:r>
            <a:endParaRPr sz="1050">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46" name="Shape 446"/>
        <p:cNvGrpSpPr/>
        <p:nvPr/>
      </p:nvGrpSpPr>
      <p:grpSpPr>
        <a:xfrm>
          <a:off x="0" y="0"/>
          <a:ext cx="0" cy="0"/>
          <a:chOff x="0" y="0"/>
          <a:chExt cx="0" cy="0"/>
        </a:xfrm>
      </p:grpSpPr>
      <p:pic>
        <p:nvPicPr>
          <p:cNvPr id="447" name="Google Shape;447;p24"/>
          <p:cNvPicPr preferRelativeResize="0"/>
          <p:nvPr/>
        </p:nvPicPr>
        <p:blipFill>
          <a:blip r:embed="rId3">
            <a:alphaModFix/>
          </a:blip>
          <a:stretch>
            <a:fillRect/>
          </a:stretch>
        </p:blipFill>
        <p:spPr>
          <a:xfrm>
            <a:off x="5190600" y="3372600"/>
            <a:ext cx="2896700" cy="1742750"/>
          </a:xfrm>
          <a:prstGeom prst="rect">
            <a:avLst/>
          </a:prstGeom>
          <a:noFill/>
          <a:ln cap="flat" cmpd="sng" w="9525">
            <a:solidFill>
              <a:srgbClr val="000000"/>
            </a:solidFill>
            <a:prstDash val="solid"/>
            <a:round/>
            <a:headEnd len="sm" w="sm" type="none"/>
            <a:tailEnd len="sm" w="sm" type="none"/>
          </a:ln>
        </p:spPr>
      </p:pic>
      <p:pic>
        <p:nvPicPr>
          <p:cNvPr id="448" name="Google Shape;448;p24"/>
          <p:cNvPicPr preferRelativeResize="0"/>
          <p:nvPr/>
        </p:nvPicPr>
        <p:blipFill>
          <a:blip r:embed="rId4">
            <a:alphaModFix/>
          </a:blip>
          <a:stretch>
            <a:fillRect/>
          </a:stretch>
        </p:blipFill>
        <p:spPr>
          <a:xfrm>
            <a:off x="4871300" y="1548725"/>
            <a:ext cx="3535300" cy="1742754"/>
          </a:xfrm>
          <a:prstGeom prst="rect">
            <a:avLst/>
          </a:prstGeom>
          <a:noFill/>
          <a:ln cap="flat" cmpd="sng" w="9525">
            <a:solidFill>
              <a:srgbClr val="000000"/>
            </a:solidFill>
            <a:prstDash val="solid"/>
            <a:round/>
            <a:headEnd len="sm" w="sm" type="none"/>
            <a:tailEnd len="sm" w="sm" type="none"/>
          </a:ln>
        </p:spPr>
      </p:pic>
      <p:pic>
        <p:nvPicPr>
          <p:cNvPr id="449" name="Google Shape;449;p24"/>
          <p:cNvPicPr preferRelativeResize="0"/>
          <p:nvPr/>
        </p:nvPicPr>
        <p:blipFill>
          <a:blip r:embed="rId5">
            <a:alphaModFix/>
          </a:blip>
          <a:stretch>
            <a:fillRect/>
          </a:stretch>
        </p:blipFill>
        <p:spPr>
          <a:xfrm>
            <a:off x="404275" y="3355725"/>
            <a:ext cx="2896700" cy="1742400"/>
          </a:xfrm>
          <a:prstGeom prst="rect">
            <a:avLst/>
          </a:prstGeom>
          <a:noFill/>
          <a:ln cap="flat" cmpd="sng" w="9525">
            <a:solidFill>
              <a:srgbClr val="000000"/>
            </a:solidFill>
            <a:prstDash val="solid"/>
            <a:round/>
            <a:headEnd len="sm" w="sm" type="none"/>
            <a:tailEnd len="sm" w="sm" type="none"/>
          </a:ln>
        </p:spPr>
      </p:pic>
      <p:pic>
        <p:nvPicPr>
          <p:cNvPr id="450" name="Google Shape;450;p24"/>
          <p:cNvPicPr preferRelativeResize="0"/>
          <p:nvPr/>
        </p:nvPicPr>
        <p:blipFill>
          <a:blip r:embed="rId6">
            <a:alphaModFix/>
          </a:blip>
          <a:stretch>
            <a:fillRect/>
          </a:stretch>
        </p:blipFill>
        <p:spPr>
          <a:xfrm>
            <a:off x="98025" y="1560675"/>
            <a:ext cx="3486800" cy="1718844"/>
          </a:xfrm>
          <a:prstGeom prst="rect">
            <a:avLst/>
          </a:prstGeom>
          <a:noFill/>
          <a:ln cap="flat" cmpd="sng" w="9525">
            <a:solidFill>
              <a:srgbClr val="000000"/>
            </a:solidFill>
            <a:prstDash val="solid"/>
            <a:round/>
            <a:headEnd len="sm" w="sm" type="none"/>
            <a:tailEnd len="sm" w="sm" type="none"/>
          </a:ln>
        </p:spPr>
      </p:pic>
      <p:sp>
        <p:nvSpPr>
          <p:cNvPr id="451" name="Google Shape;451;p24"/>
          <p:cNvSpPr txBox="1"/>
          <p:nvPr>
            <p:ph idx="4294967295" type="body"/>
          </p:nvPr>
        </p:nvSpPr>
        <p:spPr>
          <a:xfrm>
            <a:off x="48100" y="570800"/>
            <a:ext cx="4143300" cy="630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N_estimators=10</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N_estimators=75</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max_depht=None</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max_depht=6</a:t>
            </a:r>
            <a:endParaRPr sz="1600">
              <a:solidFill>
                <a:srgbClr val="000000"/>
              </a:solidFill>
              <a:highlight>
                <a:srgbClr val="FFFFFF"/>
              </a:highlight>
            </a:endParaRPr>
          </a:p>
        </p:txBody>
      </p:sp>
      <p:sp>
        <p:nvSpPr>
          <p:cNvPr id="452" name="Google Shape;452;p24"/>
          <p:cNvSpPr/>
          <p:nvPr/>
        </p:nvSpPr>
        <p:spPr>
          <a:xfrm>
            <a:off x="1654875" y="5708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53" name="Google Shape;453;p24"/>
          <p:cNvCxnSpPr>
            <a:endCxn id="452" idx="2"/>
          </p:cNvCxnSpPr>
          <p:nvPr/>
        </p:nvCxnSpPr>
        <p:spPr>
          <a:xfrm>
            <a:off x="1391475" y="7881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24"/>
          <p:cNvCxnSpPr/>
          <p:nvPr/>
        </p:nvCxnSpPr>
        <p:spPr>
          <a:xfrm>
            <a:off x="2001225" y="7881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24"/>
          <p:cNvSpPr txBox="1"/>
          <p:nvPr>
            <p:ph idx="4294967295" type="body"/>
          </p:nvPr>
        </p:nvSpPr>
        <p:spPr>
          <a:xfrm>
            <a:off x="4686775" y="494600"/>
            <a:ext cx="4457400" cy="439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N_estimators=100</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N_estimators=100</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max_depht=6</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max_depht=10</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subsample=0.9</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subsample=0.7</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s" sz="1050">
                <a:solidFill>
                  <a:srgbClr val="000000"/>
                </a:solidFill>
                <a:highlight>
                  <a:srgbClr val="FFFFFF"/>
                </a:highlight>
                <a:latin typeface="Courier New"/>
                <a:ea typeface="Courier New"/>
                <a:cs typeface="Courier New"/>
                <a:sym typeface="Courier New"/>
              </a:rPr>
              <a:t>colsample_bytree=1</a:t>
            </a:r>
            <a:r>
              <a:rPr b="1" lang="es" sz="1050">
                <a:solidFill>
                  <a:srgbClr val="000000"/>
                </a:solidFill>
                <a:latin typeface="Courier New"/>
                <a:ea typeface="Courier New"/>
                <a:cs typeface="Courier New"/>
                <a:sym typeface="Courier New"/>
              </a:rPr>
              <a:t>             </a:t>
            </a:r>
            <a:r>
              <a:rPr b="1" lang="es" sz="1050">
                <a:solidFill>
                  <a:srgbClr val="000000"/>
                </a:solidFill>
                <a:highlight>
                  <a:srgbClr val="FFFFFF"/>
                </a:highlight>
                <a:latin typeface="Courier New"/>
                <a:ea typeface="Courier New"/>
                <a:cs typeface="Courier New"/>
                <a:sym typeface="Courier New"/>
              </a:rPr>
              <a:t>colsample_bytree=0.7</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1600"/>
              </a:spcAft>
              <a:buNone/>
            </a:pPr>
            <a:r>
              <a:t/>
            </a:r>
            <a:endParaRPr sz="1600"/>
          </a:p>
        </p:txBody>
      </p:sp>
      <p:sp>
        <p:nvSpPr>
          <p:cNvPr id="456" name="Google Shape;456;p24"/>
          <p:cNvSpPr/>
          <p:nvPr/>
        </p:nvSpPr>
        <p:spPr>
          <a:xfrm>
            <a:off x="6463850" y="723200"/>
            <a:ext cx="339000" cy="439500"/>
          </a:xfrm>
          <a:prstGeom prst="ellipse">
            <a:avLst/>
          </a:prstGeom>
          <a:solidFill>
            <a:srgbClr val="FFD9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700"/>
              <a:t>OH</a:t>
            </a:r>
            <a:endParaRPr sz="700"/>
          </a:p>
        </p:txBody>
      </p:sp>
      <p:cxnSp>
        <p:nvCxnSpPr>
          <p:cNvPr id="457" name="Google Shape;457;p24"/>
          <p:cNvCxnSpPr>
            <a:endCxn id="456" idx="2"/>
          </p:cNvCxnSpPr>
          <p:nvPr/>
        </p:nvCxnSpPr>
        <p:spPr>
          <a:xfrm>
            <a:off x="6200450" y="940550"/>
            <a:ext cx="263400" cy="240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p24"/>
          <p:cNvCxnSpPr/>
          <p:nvPr/>
        </p:nvCxnSpPr>
        <p:spPr>
          <a:xfrm>
            <a:off x="6810200" y="940500"/>
            <a:ext cx="263400" cy="240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24"/>
          <p:cNvSpPr txBox="1"/>
          <p:nvPr/>
        </p:nvSpPr>
        <p:spPr>
          <a:xfrm>
            <a:off x="57150" y="0"/>
            <a:ext cx="3000000" cy="43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RandomForest Regressor</a:t>
            </a:r>
            <a:endParaRPr sz="1600">
              <a:latin typeface="Nunito"/>
              <a:ea typeface="Nunito"/>
              <a:cs typeface="Nunito"/>
              <a:sym typeface="Nunito"/>
            </a:endParaRPr>
          </a:p>
        </p:txBody>
      </p:sp>
      <p:sp>
        <p:nvSpPr>
          <p:cNvPr id="460" name="Google Shape;460;p24"/>
          <p:cNvSpPr txBox="1"/>
          <p:nvPr/>
        </p:nvSpPr>
        <p:spPr>
          <a:xfrm>
            <a:off x="4929400" y="0"/>
            <a:ext cx="3000000" cy="38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a:buChar char="●"/>
            </a:pPr>
            <a:r>
              <a:rPr lang="es" sz="1600">
                <a:latin typeface="Nunito"/>
                <a:ea typeface="Nunito"/>
                <a:cs typeface="Nunito"/>
                <a:sym typeface="Nunito"/>
              </a:rPr>
              <a:t>XGB-RF</a:t>
            </a:r>
            <a:endParaRPr sz="16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64" name="Shape 464"/>
        <p:cNvGrpSpPr/>
        <p:nvPr/>
      </p:nvGrpSpPr>
      <p:grpSpPr>
        <a:xfrm>
          <a:off x="0" y="0"/>
          <a:ext cx="0" cy="0"/>
          <a:chOff x="0" y="0"/>
          <a:chExt cx="0" cy="0"/>
        </a:xfrm>
      </p:grpSpPr>
      <p:pic>
        <p:nvPicPr>
          <p:cNvPr id="465" name="Google Shape;465;p25"/>
          <p:cNvPicPr preferRelativeResize="0"/>
          <p:nvPr/>
        </p:nvPicPr>
        <p:blipFill>
          <a:blip r:embed="rId3">
            <a:alphaModFix/>
          </a:blip>
          <a:stretch>
            <a:fillRect/>
          </a:stretch>
        </p:blipFill>
        <p:spPr>
          <a:xfrm>
            <a:off x="133825" y="155037"/>
            <a:ext cx="5762626" cy="4585775"/>
          </a:xfrm>
          <a:prstGeom prst="rect">
            <a:avLst/>
          </a:prstGeom>
          <a:noFill/>
          <a:ln cap="flat" cmpd="sng" w="9525">
            <a:solidFill>
              <a:srgbClr val="000000"/>
            </a:solidFill>
            <a:prstDash val="solid"/>
            <a:round/>
            <a:headEnd len="sm" w="sm" type="none"/>
            <a:tailEnd len="sm" w="sm" type="none"/>
          </a:ln>
        </p:spPr>
      </p:pic>
      <p:sp>
        <p:nvSpPr>
          <p:cNvPr id="466" name="Google Shape;466;p25"/>
          <p:cNvSpPr txBox="1"/>
          <p:nvPr/>
        </p:nvSpPr>
        <p:spPr>
          <a:xfrm>
            <a:off x="6048375" y="1122450"/>
            <a:ext cx="3000000" cy="365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t>El</a:t>
            </a:r>
            <a:r>
              <a:rPr lang="es"/>
              <a:t> RF con Hiperparámetros optimizados es el que mantiene una paridad en desempeño tanto en train y test respecto la media de los desempeños de los modelos. La elección se basó también con el estudio de las curvas de aprendizaje. En este caso el RF permitía una mejora (aunque leve) para bajar la varianza, lo cual permite que el modelo no tienda al sesgarse al agregar nuevas muestras (aunque limitadas).</a:t>
            </a:r>
            <a:endParaRPr/>
          </a:p>
        </p:txBody>
      </p:sp>
      <p:sp>
        <p:nvSpPr>
          <p:cNvPr id="467" name="Google Shape;467;p25"/>
          <p:cNvSpPr txBox="1"/>
          <p:nvPr/>
        </p:nvSpPr>
        <p:spPr>
          <a:xfrm>
            <a:off x="5896450" y="155025"/>
            <a:ext cx="2704500" cy="6954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t>Se tomó como referencia la media de las métricas obtenidas para tener una base de comparación.</a:t>
            </a:r>
            <a:endParaRPr sz="12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6"/>
          <p:cNvSpPr txBox="1"/>
          <p:nvPr>
            <p:ph type="title"/>
          </p:nvPr>
        </p:nvSpPr>
        <p:spPr>
          <a:xfrm>
            <a:off x="1170450" y="379500"/>
            <a:ext cx="7030500" cy="9993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sz="1600">
                <a:solidFill>
                  <a:srgbClr val="000000"/>
                </a:solidFill>
                <a:latin typeface="Arial"/>
                <a:ea typeface="Arial"/>
                <a:cs typeface="Arial"/>
                <a:sym typeface="Arial"/>
              </a:rPr>
              <a:t>Conclusiones de los Modelos Avanzados:</a:t>
            </a:r>
            <a:endParaRPr sz="1600">
              <a:solidFill>
                <a:srgbClr val="000000"/>
              </a:solidFill>
              <a:latin typeface="Arial"/>
              <a:ea typeface="Arial"/>
              <a:cs typeface="Arial"/>
              <a:sym typeface="Arial"/>
            </a:endParaRPr>
          </a:p>
          <a:p>
            <a:pPr indent="0" lvl="0" marL="0" rtl="0" algn="just">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317500" lvl="0" marL="457200" rtl="0" algn="just">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Los modelos en general tienden a subvalorar el precio de las propiedades a medida que el precio es mayor.</a:t>
            </a:r>
            <a:endParaRPr b="0" sz="1400">
              <a:solidFill>
                <a:srgbClr val="000000"/>
              </a:solidFill>
              <a:latin typeface="Arial"/>
              <a:ea typeface="Arial"/>
              <a:cs typeface="Arial"/>
              <a:sym typeface="Arial"/>
            </a:endParaRPr>
          </a:p>
          <a:p>
            <a:pPr indent="0" lvl="0" marL="457200" rtl="0" algn="just">
              <a:lnSpc>
                <a:spcPct val="115000"/>
              </a:lnSpc>
              <a:spcBef>
                <a:spcPts val="1200"/>
              </a:spcBef>
              <a:spcAft>
                <a:spcPts val="0"/>
              </a:spcAft>
              <a:buNone/>
            </a:pPr>
            <a:r>
              <a:t/>
            </a:r>
            <a:endParaRPr b="0" sz="1400">
              <a:solidFill>
                <a:srgbClr val="000000"/>
              </a:solidFill>
              <a:latin typeface="Arial"/>
              <a:ea typeface="Arial"/>
              <a:cs typeface="Arial"/>
              <a:sym typeface="Arial"/>
            </a:endParaRPr>
          </a:p>
          <a:p>
            <a:pPr indent="-317500" lvl="0" marL="457200" rtl="0" algn="just">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Es posible se debe a que los valores outliers que eliminamos en realidad son valores atípicos naturales y por lo tanto no cuenta con la información para poder predecir mejor esos valores en los precios. Posible tratamiento de modelos para distintos rangos de precios.</a:t>
            </a:r>
            <a:endParaRPr b="0" sz="1400">
              <a:solidFill>
                <a:srgbClr val="000000"/>
              </a:solidFill>
              <a:latin typeface="Arial"/>
              <a:ea typeface="Arial"/>
              <a:cs typeface="Arial"/>
              <a:sym typeface="Arial"/>
            </a:endParaRPr>
          </a:p>
          <a:p>
            <a:pPr indent="0" lvl="0" marL="457200" rtl="0" algn="just">
              <a:lnSpc>
                <a:spcPct val="115000"/>
              </a:lnSpc>
              <a:spcBef>
                <a:spcPts val="1200"/>
              </a:spcBef>
              <a:spcAft>
                <a:spcPts val="0"/>
              </a:spcAft>
              <a:buNone/>
            </a:pPr>
            <a:r>
              <a:t/>
            </a:r>
            <a:endParaRPr b="0" sz="1400">
              <a:solidFill>
                <a:srgbClr val="000000"/>
              </a:solidFill>
              <a:latin typeface="Arial"/>
              <a:ea typeface="Arial"/>
              <a:cs typeface="Arial"/>
              <a:sym typeface="Arial"/>
            </a:endParaRPr>
          </a:p>
          <a:p>
            <a:pPr indent="-317500" lvl="0" marL="457200" rtl="0" algn="just">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A la vista de los resultados obtenidos el modelo elegido RandomForest con la optimización de los hiperparametros es considerado el mejor modelo para este trabajo.</a:t>
            </a:r>
            <a:endParaRPr b="0"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b="0" sz="14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7"/>
          <p:cNvSpPr txBox="1"/>
          <p:nvPr>
            <p:ph type="title"/>
          </p:nvPr>
        </p:nvSpPr>
        <p:spPr>
          <a:xfrm>
            <a:off x="1056750" y="3760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rgbClr val="000000"/>
                </a:solidFill>
              </a:rPr>
              <a:t>Próximos pasos</a:t>
            </a:r>
            <a:endParaRPr>
              <a:solidFill>
                <a:srgbClr val="000000"/>
              </a:solidFill>
            </a:endParaRPr>
          </a:p>
        </p:txBody>
      </p:sp>
      <p:sp>
        <p:nvSpPr>
          <p:cNvPr id="478" name="Google Shape;478;p27"/>
          <p:cNvSpPr txBox="1"/>
          <p:nvPr>
            <p:ph idx="1" type="body"/>
          </p:nvPr>
        </p:nvSpPr>
        <p:spPr>
          <a:xfrm>
            <a:off x="1333575" y="977250"/>
            <a:ext cx="7294500" cy="3189000"/>
          </a:xfrm>
          <a:prstGeom prst="rect">
            <a:avLst/>
          </a:prstGeom>
        </p:spPr>
        <p:txBody>
          <a:bodyPr anchorCtr="0" anchor="t" bIns="91425" lIns="91425" spcFirstLastPara="1" rIns="91425" wrap="square" tIns="91425">
            <a:noAutofit/>
          </a:bodyPr>
          <a:lstStyle/>
          <a:p>
            <a:pPr indent="-330200" lvl="0" marL="457200" rtl="0" algn="just">
              <a:spcBef>
                <a:spcPts val="1200"/>
              </a:spcBef>
              <a:spcAft>
                <a:spcPts val="0"/>
              </a:spcAft>
              <a:buSzPts val="1600"/>
              <a:buChar char="●"/>
            </a:pPr>
            <a:r>
              <a:rPr lang="es" sz="1600"/>
              <a:t>Analizar el impacto de reagrupar  variables mediante un método de Componentes principales e introducirlo en los modelos .</a:t>
            </a:r>
            <a:endParaRPr sz="1600"/>
          </a:p>
          <a:p>
            <a:pPr indent="0" lvl="0" marL="457200" rtl="0" algn="just">
              <a:spcBef>
                <a:spcPts val="1200"/>
              </a:spcBef>
              <a:spcAft>
                <a:spcPts val="0"/>
              </a:spcAft>
              <a:buNone/>
            </a:pPr>
            <a:r>
              <a:t/>
            </a:r>
            <a:endParaRPr sz="1600"/>
          </a:p>
          <a:p>
            <a:pPr indent="-330200" lvl="0" marL="457200" rtl="0" algn="just">
              <a:spcBef>
                <a:spcPts val="1200"/>
              </a:spcBef>
              <a:spcAft>
                <a:spcPts val="0"/>
              </a:spcAft>
              <a:buSzPts val="1600"/>
              <a:buChar char="●"/>
            </a:pPr>
            <a:r>
              <a:rPr lang="es" sz="1600"/>
              <a:t>Probar un ensamble de modelos, (probar un ensamble stacked) que los combine y probablemente poder así obtener un modelo más robusto.</a:t>
            </a:r>
            <a:endParaRPr sz="1600"/>
          </a:p>
          <a:p>
            <a:pPr indent="0" lvl="0" marL="457200" rtl="0" algn="just">
              <a:spcBef>
                <a:spcPts val="1200"/>
              </a:spcBef>
              <a:spcAft>
                <a:spcPts val="0"/>
              </a:spcAft>
              <a:buNone/>
            </a:pPr>
            <a:r>
              <a:t/>
            </a:r>
            <a:endParaRPr sz="1600"/>
          </a:p>
          <a:p>
            <a:pPr indent="-311150" lvl="0" marL="457200" rtl="0" algn="just">
              <a:spcBef>
                <a:spcPts val="1200"/>
              </a:spcBef>
              <a:spcAft>
                <a:spcPts val="0"/>
              </a:spcAft>
              <a:buSzPts val="1300"/>
              <a:buChar char="●"/>
            </a:pPr>
            <a:r>
              <a:rPr lang="es" sz="1600"/>
              <a:t>Buscar un modelo que pueda predecir en forma precisa los valores de las propiedades </a:t>
            </a:r>
            <a:r>
              <a:rPr lang="es" sz="1600"/>
              <a:t>más</a:t>
            </a:r>
            <a:r>
              <a:rPr lang="es" sz="1600"/>
              <a:t> caras que es donde los modelo más tiene comp</a:t>
            </a:r>
            <a:r>
              <a:rPr lang="es" sz="1500"/>
              <a:t>licaciones.</a:t>
            </a:r>
            <a:endParaRPr sz="1500"/>
          </a:p>
          <a:p>
            <a:pPr indent="0" lvl="0" marL="0" rtl="0" algn="l">
              <a:spcBef>
                <a:spcPts val="12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5" name="Google Shape;485;p28"/>
          <p:cNvPicPr preferRelativeResize="0"/>
          <p:nvPr/>
        </p:nvPicPr>
        <p:blipFill>
          <a:blip r:embed="rId3">
            <a:alphaModFix/>
          </a:blip>
          <a:stretch>
            <a:fillRect/>
          </a:stretch>
        </p:blipFill>
        <p:spPr>
          <a:xfrm>
            <a:off x="0" y="-1"/>
            <a:ext cx="9143998" cy="5181276"/>
          </a:xfrm>
          <a:prstGeom prst="rect">
            <a:avLst/>
          </a:prstGeom>
          <a:noFill/>
          <a:ln>
            <a:noFill/>
          </a:ln>
        </p:spPr>
      </p:pic>
      <p:sp>
        <p:nvSpPr>
          <p:cNvPr id="486" name="Google Shape;486;p28"/>
          <p:cNvSpPr txBox="1"/>
          <p:nvPr/>
        </p:nvSpPr>
        <p:spPr>
          <a:xfrm>
            <a:off x="64175" y="0"/>
            <a:ext cx="3550500" cy="14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200">
                <a:solidFill>
                  <a:srgbClr val="FFFFFF"/>
                </a:solidFill>
                <a:latin typeface="Nunito"/>
                <a:ea typeface="Nunito"/>
                <a:cs typeface="Nunito"/>
                <a:sym typeface="Nunito"/>
              </a:rPr>
              <a:t>Muchas Gracias</a:t>
            </a:r>
            <a:endParaRPr sz="5200">
              <a:solidFill>
                <a:srgbClr val="FFFFF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84" name="Google Shape;284;p14"/>
          <p:cNvSpPr txBox="1"/>
          <p:nvPr>
            <p:ph type="title"/>
          </p:nvPr>
        </p:nvSpPr>
        <p:spPr>
          <a:xfrm>
            <a:off x="824000" y="763600"/>
            <a:ext cx="86349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4800"/>
              <a:t>Agenda</a:t>
            </a:r>
            <a:endParaRPr sz="4800"/>
          </a:p>
          <a:p>
            <a:pPr indent="-374650" lvl="0" marL="457200" rtl="0" algn="l">
              <a:spcBef>
                <a:spcPts val="0"/>
              </a:spcBef>
              <a:spcAft>
                <a:spcPts val="0"/>
              </a:spcAft>
              <a:buSzPts val="2300"/>
              <a:buChar char="●"/>
            </a:pPr>
            <a:r>
              <a:rPr lang="es" sz="2300"/>
              <a:t>Review proyecto 1</a:t>
            </a:r>
            <a:endParaRPr sz="2300"/>
          </a:p>
          <a:p>
            <a:pPr indent="-374650" lvl="0" marL="457200" rtl="0" algn="l">
              <a:spcBef>
                <a:spcPts val="0"/>
              </a:spcBef>
              <a:spcAft>
                <a:spcPts val="0"/>
              </a:spcAft>
              <a:buSzPts val="2300"/>
              <a:buChar char="●"/>
            </a:pPr>
            <a:r>
              <a:rPr lang="es" sz="2300"/>
              <a:t>Preprocesamiento</a:t>
            </a:r>
            <a:endParaRPr sz="2300"/>
          </a:p>
          <a:p>
            <a:pPr indent="-374650" lvl="0" marL="457200" rtl="0" algn="l">
              <a:spcBef>
                <a:spcPts val="0"/>
              </a:spcBef>
              <a:spcAft>
                <a:spcPts val="0"/>
              </a:spcAft>
              <a:buSzPts val="2300"/>
              <a:buChar char="●"/>
            </a:pPr>
            <a:r>
              <a:rPr lang="es" sz="2300"/>
              <a:t>Modelos Avanzados</a:t>
            </a:r>
            <a:endParaRPr sz="2300"/>
          </a:p>
          <a:p>
            <a:pPr indent="-374650" lvl="0" marL="457200" rtl="0" algn="l">
              <a:spcBef>
                <a:spcPts val="0"/>
              </a:spcBef>
              <a:spcAft>
                <a:spcPts val="0"/>
              </a:spcAft>
              <a:buSzPts val="2300"/>
              <a:buChar char="●"/>
            </a:pPr>
            <a:r>
              <a:rPr lang="es" sz="2300"/>
              <a:t>Próximos pasos</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8" name="Shape 288"/>
        <p:cNvGrpSpPr/>
        <p:nvPr/>
      </p:nvGrpSpPr>
      <p:grpSpPr>
        <a:xfrm>
          <a:off x="0" y="0"/>
          <a:ext cx="0" cy="0"/>
          <a:chOff x="0" y="0"/>
          <a:chExt cx="0" cy="0"/>
        </a:xfrm>
      </p:grpSpPr>
      <p:sp>
        <p:nvSpPr>
          <p:cNvPr id="289" name="Google Shape;289;p15"/>
          <p:cNvSpPr txBox="1"/>
          <p:nvPr>
            <p:ph type="title"/>
          </p:nvPr>
        </p:nvSpPr>
        <p:spPr>
          <a:xfrm>
            <a:off x="1227600" y="56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Review del Proyecto 1</a:t>
            </a:r>
            <a:endParaRPr/>
          </a:p>
        </p:txBody>
      </p:sp>
      <p:cxnSp>
        <p:nvCxnSpPr>
          <p:cNvPr id="290" name="Google Shape;290;p15"/>
          <p:cNvCxnSpPr/>
          <p:nvPr/>
        </p:nvCxnSpPr>
        <p:spPr>
          <a:xfrm rot="10800000">
            <a:off x="187200" y="5081650"/>
            <a:ext cx="8147100" cy="0"/>
          </a:xfrm>
          <a:prstGeom prst="straightConnector1">
            <a:avLst/>
          </a:prstGeom>
          <a:noFill/>
          <a:ln cap="flat" cmpd="sng" w="19050">
            <a:solidFill>
              <a:schemeClr val="dk1"/>
            </a:solidFill>
            <a:prstDash val="dot"/>
            <a:round/>
            <a:headEnd len="med" w="med" type="none"/>
            <a:tailEnd len="med" w="med" type="none"/>
          </a:ln>
        </p:spPr>
      </p:cxnSp>
      <p:grpSp>
        <p:nvGrpSpPr>
          <p:cNvPr id="291" name="Google Shape;291;p15"/>
          <p:cNvGrpSpPr/>
          <p:nvPr/>
        </p:nvGrpSpPr>
        <p:grpSpPr>
          <a:xfrm>
            <a:off x="1227600" y="56375"/>
            <a:ext cx="7840200" cy="2846749"/>
            <a:chOff x="1227600" y="56375"/>
            <a:chExt cx="7840200" cy="2846749"/>
          </a:xfrm>
        </p:grpSpPr>
        <p:pic>
          <p:nvPicPr>
            <p:cNvPr id="292" name="Google Shape;292;p15"/>
            <p:cNvPicPr preferRelativeResize="0"/>
            <p:nvPr/>
          </p:nvPicPr>
          <p:blipFill>
            <a:blip r:embed="rId3">
              <a:alphaModFix/>
            </a:blip>
            <a:stretch>
              <a:fillRect/>
            </a:stretch>
          </p:blipFill>
          <p:spPr>
            <a:xfrm>
              <a:off x="5748275" y="1266749"/>
              <a:ext cx="3319525" cy="1636375"/>
            </a:xfrm>
            <a:prstGeom prst="rect">
              <a:avLst/>
            </a:prstGeom>
            <a:noFill/>
            <a:ln cap="flat" cmpd="sng" w="19050">
              <a:solidFill>
                <a:schemeClr val="dk2"/>
              </a:solidFill>
              <a:prstDash val="solid"/>
              <a:round/>
              <a:headEnd len="sm" w="sm" type="none"/>
              <a:tailEnd len="sm" w="sm" type="none"/>
            </a:ln>
          </p:spPr>
        </p:pic>
        <p:pic>
          <p:nvPicPr>
            <p:cNvPr id="293" name="Google Shape;293;p15"/>
            <p:cNvPicPr preferRelativeResize="0"/>
            <p:nvPr/>
          </p:nvPicPr>
          <p:blipFill>
            <a:blip r:embed="rId4">
              <a:alphaModFix/>
            </a:blip>
            <a:stretch>
              <a:fillRect/>
            </a:stretch>
          </p:blipFill>
          <p:spPr>
            <a:xfrm>
              <a:off x="6628999" y="56375"/>
              <a:ext cx="1705300" cy="1132275"/>
            </a:xfrm>
            <a:prstGeom prst="rect">
              <a:avLst/>
            </a:prstGeom>
            <a:noFill/>
            <a:ln cap="flat" cmpd="sng" w="19050">
              <a:solidFill>
                <a:schemeClr val="dk2"/>
              </a:solidFill>
              <a:prstDash val="solid"/>
              <a:round/>
              <a:headEnd len="sm" w="sm" type="none"/>
              <a:tailEnd len="sm" w="sm" type="none"/>
            </a:ln>
          </p:spPr>
        </p:pic>
        <p:sp>
          <p:nvSpPr>
            <p:cNvPr id="294" name="Google Shape;294;p15"/>
            <p:cNvSpPr txBox="1"/>
            <p:nvPr/>
          </p:nvSpPr>
          <p:spPr>
            <a:xfrm>
              <a:off x="1227600" y="750875"/>
              <a:ext cx="4268400" cy="81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Nunito"/>
                  <a:ea typeface="Nunito"/>
                  <a:cs typeface="Nunito"/>
                  <a:sym typeface="Nunito"/>
                </a:rPr>
                <a:t>Primer acercamiento al Dataset de Properati</a:t>
              </a:r>
              <a:endParaRPr>
                <a:latin typeface="Nunito"/>
                <a:ea typeface="Nunito"/>
                <a:cs typeface="Nunito"/>
                <a:sym typeface="Nunito"/>
              </a:endParaRPr>
            </a:p>
            <a:p>
              <a:pPr indent="0" lvl="0" marL="0" rtl="0" algn="just">
                <a:spcBef>
                  <a:spcPts val="0"/>
                </a:spcBef>
                <a:spcAft>
                  <a:spcPts val="0"/>
                </a:spcAft>
                <a:buNone/>
              </a:pPr>
              <a:r>
                <a:rPr b="1" lang="es" u="sng">
                  <a:latin typeface="Nunito"/>
                  <a:ea typeface="Nunito"/>
                  <a:cs typeface="Nunito"/>
                  <a:sym typeface="Nunito"/>
                </a:rPr>
                <a:t>Análisis</a:t>
              </a:r>
              <a:r>
                <a:rPr b="1" lang="es" u="sng">
                  <a:latin typeface="Nunito"/>
                  <a:ea typeface="Nunito"/>
                  <a:cs typeface="Nunito"/>
                  <a:sym typeface="Nunito"/>
                </a:rPr>
                <a:t> Exploratorio de Datos</a:t>
              </a:r>
              <a:endParaRPr b="1" u="sng">
                <a:latin typeface="Nunito"/>
                <a:ea typeface="Nunito"/>
                <a:cs typeface="Nunito"/>
                <a:sym typeface="Nunito"/>
              </a:endParaRPr>
            </a:p>
            <a:p>
              <a:pPr indent="-317500" lvl="0" marL="914400" rtl="0" algn="just">
                <a:spcBef>
                  <a:spcPts val="0"/>
                </a:spcBef>
                <a:spcAft>
                  <a:spcPts val="0"/>
                </a:spcAft>
                <a:buSzPts val="1400"/>
                <a:buFont typeface="Nunito"/>
                <a:buChar char="●"/>
              </a:pPr>
              <a:r>
                <a:rPr lang="es">
                  <a:latin typeface="Nunito"/>
                  <a:ea typeface="Nunito"/>
                  <a:cs typeface="Nunito"/>
                  <a:sym typeface="Nunito"/>
                </a:rPr>
                <a:t>P</a:t>
              </a:r>
              <a:r>
                <a:rPr lang="es">
                  <a:latin typeface="Nunito"/>
                  <a:ea typeface="Nunito"/>
                  <a:cs typeface="Nunito"/>
                  <a:sym typeface="Nunito"/>
                </a:rPr>
                <a:t>ara la predicción del precio los mayores cambios se debían al tipo de propiedad y la localización.</a:t>
              </a:r>
              <a:endParaRPr>
                <a:latin typeface="Nunito"/>
                <a:ea typeface="Nunito"/>
                <a:cs typeface="Nunito"/>
                <a:sym typeface="Nunito"/>
              </a:endParaRPr>
            </a:p>
          </p:txBody>
        </p:sp>
      </p:grpSp>
      <p:sp>
        <p:nvSpPr>
          <p:cNvPr id="295" name="Google Shape;295;p15"/>
          <p:cNvSpPr txBox="1"/>
          <p:nvPr/>
        </p:nvSpPr>
        <p:spPr>
          <a:xfrm>
            <a:off x="1587300" y="4211475"/>
            <a:ext cx="3549000" cy="4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Nunito"/>
                <a:ea typeface="Nunito"/>
                <a:cs typeface="Nunito"/>
                <a:sym typeface="Nunito"/>
              </a:rPr>
              <a:t>E</a:t>
            </a:r>
            <a:r>
              <a:rPr b="1" lang="es">
                <a:latin typeface="Nunito"/>
                <a:ea typeface="Nunito"/>
                <a:cs typeface="Nunito"/>
                <a:sym typeface="Nunito"/>
              </a:rPr>
              <a:t>l modelo elegido fue el KNN Regresor con 9 vecinos y distancia Euclidiana. </a:t>
            </a:r>
            <a:endParaRPr b="1">
              <a:latin typeface="Nunito"/>
              <a:ea typeface="Nunito"/>
              <a:cs typeface="Nunito"/>
              <a:sym typeface="Nunito"/>
            </a:endParaRPr>
          </a:p>
        </p:txBody>
      </p:sp>
      <p:grpSp>
        <p:nvGrpSpPr>
          <p:cNvPr id="296" name="Google Shape;296;p15"/>
          <p:cNvGrpSpPr/>
          <p:nvPr/>
        </p:nvGrpSpPr>
        <p:grpSpPr>
          <a:xfrm>
            <a:off x="1233975" y="2272350"/>
            <a:ext cx="7833826" cy="2809300"/>
            <a:chOff x="1310175" y="2272350"/>
            <a:chExt cx="7833826" cy="2809300"/>
          </a:xfrm>
        </p:grpSpPr>
        <p:pic>
          <p:nvPicPr>
            <p:cNvPr id="297" name="Google Shape;297;p15"/>
            <p:cNvPicPr preferRelativeResize="0"/>
            <p:nvPr/>
          </p:nvPicPr>
          <p:blipFill>
            <a:blip r:embed="rId5">
              <a:alphaModFix/>
            </a:blip>
            <a:stretch>
              <a:fillRect/>
            </a:stretch>
          </p:blipFill>
          <p:spPr>
            <a:xfrm>
              <a:off x="5713500" y="2964962"/>
              <a:ext cx="3430500" cy="2116688"/>
            </a:xfrm>
            <a:prstGeom prst="rect">
              <a:avLst/>
            </a:prstGeom>
            <a:noFill/>
            <a:ln cap="flat" cmpd="sng" w="19050">
              <a:solidFill>
                <a:schemeClr val="dk2"/>
              </a:solidFill>
              <a:prstDash val="solid"/>
              <a:round/>
              <a:headEnd len="sm" w="sm" type="none"/>
              <a:tailEnd len="sm" w="sm" type="none"/>
            </a:ln>
          </p:spPr>
        </p:pic>
        <p:sp>
          <p:nvSpPr>
            <p:cNvPr id="298" name="Google Shape;298;p15"/>
            <p:cNvSpPr txBox="1"/>
            <p:nvPr/>
          </p:nvSpPr>
          <p:spPr>
            <a:xfrm>
              <a:off x="1310175" y="2272350"/>
              <a:ext cx="4222200" cy="187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u="sng">
                  <a:latin typeface="Nunito"/>
                  <a:ea typeface="Nunito"/>
                  <a:cs typeface="Nunito"/>
                  <a:sym typeface="Nunito"/>
                </a:rPr>
                <a:t>Primer Modelo de Machine Learning</a:t>
              </a:r>
              <a:endParaRPr b="1" u="sng">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Se analizaron los modelos LinearRegression (Benchmark), DecisionTreeRegressor y KNeighborsRegressor.</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Atributos más influyentes: Superficie cubierta y n° de baños.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Hiperparámetro de DT: Max_depth 15</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Hiperparámetro de KNN: n_neighbor 9 ó 10 </a:t>
              </a:r>
              <a:endParaRPr>
                <a:latin typeface="Nunito"/>
                <a:ea typeface="Nunito"/>
                <a:cs typeface="Nunito"/>
                <a:sym typeface="Nunito"/>
              </a:endParaRPr>
            </a:p>
            <a:p>
              <a:pPr indent="0" lvl="0" marL="0" rtl="0" algn="just">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grpSp>
      <p:sp>
        <p:nvSpPr>
          <p:cNvPr id="299" name="Google Shape;299;p15"/>
          <p:cNvSpPr txBox="1"/>
          <p:nvPr/>
        </p:nvSpPr>
        <p:spPr>
          <a:xfrm rot="-5400000">
            <a:off x="5267150" y="3641416"/>
            <a:ext cx="874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Nunito"/>
                <a:ea typeface="Nunito"/>
                <a:cs typeface="Nunito"/>
                <a:sym typeface="Nunito"/>
              </a:rPr>
              <a:t>         (1e6)</a:t>
            </a:r>
            <a:endParaRPr sz="6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3" name="Shape 303"/>
        <p:cNvGrpSpPr/>
        <p:nvPr/>
      </p:nvGrpSpPr>
      <p:grpSpPr>
        <a:xfrm>
          <a:off x="0" y="0"/>
          <a:ext cx="0" cy="0"/>
          <a:chOff x="0" y="0"/>
          <a:chExt cx="0" cy="0"/>
        </a:xfrm>
      </p:grpSpPr>
      <p:pic>
        <p:nvPicPr>
          <p:cNvPr descr="Vista lateral en primer plano de una mano pulsando el botón de un mezclador de audio" id="304" name="Google Shape;304;p16"/>
          <p:cNvPicPr preferRelativeResize="0"/>
          <p:nvPr/>
        </p:nvPicPr>
        <p:blipFill rotWithShape="1">
          <a:blip r:embed="rId3">
            <a:alphaModFix/>
          </a:blip>
          <a:srcRect b="15419" l="7506" r="42247" t="0"/>
          <a:stretch/>
        </p:blipFill>
        <p:spPr>
          <a:xfrm>
            <a:off x="-9150" y="0"/>
            <a:ext cx="3530276" cy="5143501"/>
          </a:xfrm>
          <a:prstGeom prst="rect">
            <a:avLst/>
          </a:prstGeom>
          <a:noFill/>
          <a:ln>
            <a:noFill/>
          </a:ln>
        </p:spPr>
      </p:pic>
      <p:sp>
        <p:nvSpPr>
          <p:cNvPr id="305" name="Google Shape;305;p16"/>
          <p:cNvSpPr txBox="1"/>
          <p:nvPr>
            <p:ph type="title"/>
          </p:nvPr>
        </p:nvSpPr>
        <p:spPr>
          <a:xfrm>
            <a:off x="265500" y="1830600"/>
            <a:ext cx="3102000" cy="13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sz="2500">
              <a:solidFill>
                <a:schemeClr val="lt1"/>
              </a:solidFill>
            </a:endParaRPr>
          </a:p>
        </p:txBody>
      </p:sp>
      <p:sp>
        <p:nvSpPr>
          <p:cNvPr id="306" name="Google Shape;306;p16"/>
          <p:cNvSpPr txBox="1"/>
          <p:nvPr>
            <p:ph idx="2" type="body"/>
          </p:nvPr>
        </p:nvSpPr>
        <p:spPr>
          <a:xfrm>
            <a:off x="3660075" y="220725"/>
            <a:ext cx="5484000" cy="3870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000"/>
              <a:t>“Los métodos de mano dura son subjetivos.”</a:t>
            </a:r>
            <a:endParaRPr sz="2000"/>
          </a:p>
          <a:p>
            <a:pPr indent="0" lvl="0" marL="0" rtl="0" algn="ctr">
              <a:spcBef>
                <a:spcPts val="1600"/>
              </a:spcBef>
              <a:spcAft>
                <a:spcPts val="0"/>
              </a:spcAft>
              <a:buNone/>
            </a:pPr>
            <a:r>
              <a:rPr lang="es" sz="2000"/>
              <a:t>¿Es posible mejorar los rendimientos de los modelos analizados?</a:t>
            </a:r>
            <a:endParaRPr sz="2000"/>
          </a:p>
          <a:p>
            <a:pPr indent="0" lvl="0" marL="0" rtl="0" algn="ctr">
              <a:spcBef>
                <a:spcPts val="1600"/>
              </a:spcBef>
              <a:spcAft>
                <a:spcPts val="0"/>
              </a:spcAft>
              <a:buNone/>
            </a:pPr>
            <a:r>
              <a:rPr lang="es" sz="2000"/>
              <a:t>¿Cuáles son las estrategias que puedo aplicar a mi dataset y a mis modelos?</a:t>
            </a:r>
            <a:endParaRPr sz="2000"/>
          </a:p>
          <a:p>
            <a:pPr indent="0" lvl="0" marL="0" rtl="0" algn="l">
              <a:spcBef>
                <a:spcPts val="1600"/>
              </a:spcBef>
              <a:spcAft>
                <a:spcPts val="1600"/>
              </a:spcAft>
              <a:buNone/>
            </a:pPr>
            <a:r>
              <a:t/>
            </a:r>
            <a:endParaRPr sz="2000"/>
          </a:p>
        </p:txBody>
      </p:sp>
      <p:sp>
        <p:nvSpPr>
          <p:cNvPr id="307" name="Google Shape;307;p16"/>
          <p:cNvSpPr txBox="1"/>
          <p:nvPr/>
        </p:nvSpPr>
        <p:spPr>
          <a:xfrm>
            <a:off x="3737725" y="2495550"/>
            <a:ext cx="5189700" cy="27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2200" u="sng">
                <a:solidFill>
                  <a:schemeClr val="dk2"/>
                </a:solidFill>
                <a:latin typeface="Nunito"/>
                <a:ea typeface="Nunito"/>
                <a:cs typeface="Nunito"/>
                <a:sym typeface="Nunito"/>
              </a:rPr>
              <a:t>T</a:t>
            </a:r>
            <a:r>
              <a:rPr b="1" lang="es" sz="2200" u="sng">
                <a:solidFill>
                  <a:schemeClr val="dk2"/>
                </a:solidFill>
                <a:latin typeface="Nunito"/>
                <a:ea typeface="Nunito"/>
                <a:cs typeface="Nunito"/>
                <a:sym typeface="Nunito"/>
              </a:rPr>
              <a:t>ransformación de Datos </a:t>
            </a:r>
            <a:endParaRPr b="1" sz="2200" u="sng">
              <a:solidFill>
                <a:schemeClr val="dk2"/>
              </a:solidFill>
              <a:latin typeface="Nunito"/>
              <a:ea typeface="Nunito"/>
              <a:cs typeface="Nunito"/>
              <a:sym typeface="Nunito"/>
            </a:endParaRPr>
          </a:p>
          <a:p>
            <a:pPr indent="0" lvl="0" marL="0" rtl="0" algn="ctr">
              <a:lnSpc>
                <a:spcPct val="115000"/>
              </a:lnSpc>
              <a:spcBef>
                <a:spcPts val="1600"/>
              </a:spcBef>
              <a:spcAft>
                <a:spcPts val="0"/>
              </a:spcAft>
              <a:buNone/>
            </a:pPr>
            <a:r>
              <a:rPr b="1" lang="es" sz="2000">
                <a:solidFill>
                  <a:schemeClr val="dk2"/>
                </a:solidFill>
                <a:latin typeface="Nunito"/>
                <a:ea typeface="Nunito"/>
                <a:cs typeface="Nunito"/>
                <a:sym typeface="Nunito"/>
              </a:rPr>
              <a:t>¿Qué hay que tener en cuenta?</a:t>
            </a:r>
            <a:endParaRPr b="1" sz="2000">
              <a:solidFill>
                <a:schemeClr val="dk2"/>
              </a:solidFill>
              <a:latin typeface="Nunito"/>
              <a:ea typeface="Nunito"/>
              <a:cs typeface="Nunito"/>
              <a:sym typeface="Nunito"/>
            </a:endParaRPr>
          </a:p>
          <a:p>
            <a:pPr indent="-355600" lvl="0" marL="457200" rtl="0" algn="l">
              <a:lnSpc>
                <a:spcPct val="115000"/>
              </a:lnSpc>
              <a:spcBef>
                <a:spcPts val="160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Distribución de los datos</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Balance de instancias a predecir</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Datos Faltantes</a:t>
            </a:r>
            <a:endParaRPr b="1"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b="1" lang="es" sz="2000">
                <a:solidFill>
                  <a:schemeClr val="dk2"/>
                </a:solidFill>
                <a:latin typeface="Nunito"/>
                <a:ea typeface="Nunito"/>
                <a:cs typeface="Nunito"/>
                <a:sym typeface="Nunito"/>
              </a:rPr>
              <a:t>Importancia de las variables</a:t>
            </a:r>
            <a:endParaRPr b="1" sz="20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1" name="Shape 311"/>
        <p:cNvGrpSpPr/>
        <p:nvPr/>
      </p:nvGrpSpPr>
      <p:grpSpPr>
        <a:xfrm>
          <a:off x="0" y="0"/>
          <a:ext cx="0" cy="0"/>
          <a:chOff x="0" y="0"/>
          <a:chExt cx="0" cy="0"/>
        </a:xfrm>
      </p:grpSpPr>
      <p:sp>
        <p:nvSpPr>
          <p:cNvPr id="312" name="Google Shape;312;p17"/>
          <p:cNvSpPr txBox="1"/>
          <p:nvPr>
            <p:ph idx="4294967295" type="title"/>
          </p:nvPr>
        </p:nvSpPr>
        <p:spPr>
          <a:xfrm>
            <a:off x="203450" y="1140725"/>
            <a:ext cx="2022300" cy="708600"/>
          </a:xfrm>
          <a:prstGeom prst="rect">
            <a:avLst/>
          </a:prstGeom>
          <a:solidFill>
            <a:srgbClr val="00FF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Tratamiento de Outliers</a:t>
            </a:r>
            <a:endParaRPr sz="1800">
              <a:solidFill>
                <a:srgbClr val="000000"/>
              </a:solidFill>
            </a:endParaRPr>
          </a:p>
        </p:txBody>
      </p:sp>
      <p:sp>
        <p:nvSpPr>
          <p:cNvPr id="313" name="Google Shape;313;p17"/>
          <p:cNvSpPr txBox="1"/>
          <p:nvPr>
            <p:ph idx="4294967295" type="title"/>
          </p:nvPr>
        </p:nvSpPr>
        <p:spPr>
          <a:xfrm>
            <a:off x="485775" y="247800"/>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600"/>
          </a:p>
          <a:p>
            <a:pPr indent="0" lvl="0" marL="0" rtl="0" algn="ctr">
              <a:spcBef>
                <a:spcPts val="0"/>
              </a:spcBef>
              <a:spcAft>
                <a:spcPts val="400"/>
              </a:spcAft>
              <a:buNone/>
            </a:pPr>
            <a:r>
              <a:rPr i="1" lang="es" sz="1600"/>
              <a:t>¿qué estrategias conviene usar y en qué órden?</a:t>
            </a:r>
            <a:endParaRPr i="1" sz="1600"/>
          </a:p>
        </p:txBody>
      </p:sp>
      <p:sp>
        <p:nvSpPr>
          <p:cNvPr id="314" name="Google Shape;314;p17"/>
          <p:cNvSpPr txBox="1"/>
          <p:nvPr>
            <p:ph idx="4294967295" type="body"/>
          </p:nvPr>
        </p:nvSpPr>
        <p:spPr>
          <a:xfrm>
            <a:off x="200450" y="1849314"/>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200">
                <a:solidFill>
                  <a:srgbClr val="38761D"/>
                </a:solidFill>
                <a:highlight>
                  <a:srgbClr val="FFFFFF"/>
                </a:highlight>
              </a:rPr>
              <a:t>En función de la forma de la distribución se selecciona el método apropiado y se eliminan los valores extremos.</a:t>
            </a:r>
            <a:endParaRPr sz="1200">
              <a:solidFill>
                <a:srgbClr val="38761D"/>
              </a:solidFill>
              <a:highlight>
                <a:srgbClr val="FFFFFF"/>
              </a:highlight>
            </a:endParaRPr>
          </a:p>
        </p:txBody>
      </p:sp>
      <p:sp>
        <p:nvSpPr>
          <p:cNvPr id="315" name="Google Shape;315;p17"/>
          <p:cNvSpPr txBox="1"/>
          <p:nvPr>
            <p:ph idx="4294967295" type="title"/>
          </p:nvPr>
        </p:nvSpPr>
        <p:spPr>
          <a:xfrm>
            <a:off x="2473500" y="1544525"/>
            <a:ext cx="2253900" cy="673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Imputación de valores faltantes</a:t>
            </a:r>
            <a:endParaRPr sz="1800">
              <a:solidFill>
                <a:srgbClr val="000000"/>
              </a:solidFill>
            </a:endParaRPr>
          </a:p>
        </p:txBody>
      </p:sp>
      <p:sp>
        <p:nvSpPr>
          <p:cNvPr id="316" name="Google Shape;316;p17"/>
          <p:cNvSpPr txBox="1"/>
          <p:nvPr>
            <p:ph idx="4294967295" type="title"/>
          </p:nvPr>
        </p:nvSpPr>
        <p:spPr>
          <a:xfrm>
            <a:off x="7163100" y="2479600"/>
            <a:ext cx="1845600" cy="673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Escalado de datos</a:t>
            </a:r>
            <a:endParaRPr sz="1800">
              <a:solidFill>
                <a:srgbClr val="000000"/>
              </a:solidFill>
            </a:endParaRPr>
          </a:p>
        </p:txBody>
      </p:sp>
      <p:sp>
        <p:nvSpPr>
          <p:cNvPr id="317" name="Google Shape;317;p17"/>
          <p:cNvSpPr txBox="1"/>
          <p:nvPr>
            <p:ph idx="4294967295" type="body"/>
          </p:nvPr>
        </p:nvSpPr>
        <p:spPr>
          <a:xfrm>
            <a:off x="2473501" y="2286550"/>
            <a:ext cx="22539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200">
                <a:solidFill>
                  <a:srgbClr val="38761D"/>
                </a:solidFill>
                <a:highlight>
                  <a:srgbClr val="FFFFFF"/>
                </a:highlight>
              </a:rPr>
              <a:t>Hay que  tener en cuenta:</a:t>
            </a:r>
            <a:endParaRPr sz="1200">
              <a:solidFill>
                <a:srgbClr val="38761D"/>
              </a:solidFill>
              <a:highlight>
                <a:srgbClr val="FFFFFF"/>
              </a:highlight>
            </a:endParaRPr>
          </a:p>
          <a:p>
            <a:pPr indent="0" lvl="0" marL="0" rtl="0" algn="ctr">
              <a:lnSpc>
                <a:spcPct val="100000"/>
              </a:lnSpc>
              <a:spcBef>
                <a:spcPts val="0"/>
              </a:spcBef>
              <a:spcAft>
                <a:spcPts val="0"/>
              </a:spcAft>
              <a:buNone/>
            </a:pPr>
            <a:r>
              <a:t/>
            </a:r>
            <a:endParaRPr sz="1200">
              <a:solidFill>
                <a:srgbClr val="38761D"/>
              </a:solidFill>
              <a:highlight>
                <a:srgbClr val="FFFFFF"/>
              </a:highlight>
            </a:endParaRPr>
          </a:p>
          <a:p>
            <a:pPr indent="0" lvl="0" marL="0" rtl="0" algn="ctr">
              <a:lnSpc>
                <a:spcPct val="100000"/>
              </a:lnSpc>
              <a:spcBef>
                <a:spcPts val="0"/>
              </a:spcBef>
              <a:spcAft>
                <a:spcPts val="0"/>
              </a:spcAft>
              <a:buNone/>
            </a:pPr>
            <a:r>
              <a:rPr lang="es" sz="1200">
                <a:solidFill>
                  <a:srgbClr val="38761D"/>
                </a:solidFill>
                <a:highlight>
                  <a:srgbClr val="FFFFFF"/>
                </a:highlight>
              </a:rPr>
              <a:t>El tipo de variable (espacial, categórica, continua).</a:t>
            </a:r>
            <a:endParaRPr sz="1200">
              <a:solidFill>
                <a:srgbClr val="38761D"/>
              </a:solidFill>
              <a:highlight>
                <a:srgbClr val="FFFFFF"/>
              </a:highlight>
            </a:endParaRPr>
          </a:p>
          <a:p>
            <a:pPr indent="0" lvl="0" marL="0" rtl="0" algn="ctr">
              <a:lnSpc>
                <a:spcPct val="100000"/>
              </a:lnSpc>
              <a:spcBef>
                <a:spcPts val="0"/>
              </a:spcBef>
              <a:spcAft>
                <a:spcPts val="0"/>
              </a:spcAft>
              <a:buNone/>
            </a:pPr>
            <a:r>
              <a:t/>
            </a:r>
            <a:endParaRPr sz="1200">
              <a:solidFill>
                <a:srgbClr val="38761D"/>
              </a:solidFill>
              <a:highlight>
                <a:srgbClr val="FFFFFF"/>
              </a:highlight>
            </a:endParaRPr>
          </a:p>
          <a:p>
            <a:pPr indent="0" lvl="0" marL="0" rtl="0" algn="ctr">
              <a:lnSpc>
                <a:spcPct val="100000"/>
              </a:lnSpc>
              <a:spcBef>
                <a:spcPts val="0"/>
              </a:spcBef>
              <a:spcAft>
                <a:spcPts val="0"/>
              </a:spcAft>
              <a:buNone/>
            </a:pPr>
            <a:r>
              <a:rPr lang="es" sz="1200">
                <a:solidFill>
                  <a:srgbClr val="38761D"/>
                </a:solidFill>
                <a:highlight>
                  <a:srgbClr val="FFFFFF"/>
                </a:highlight>
              </a:rPr>
              <a:t>La proporción de datos faltantes.</a:t>
            </a:r>
            <a:endParaRPr sz="1200">
              <a:solidFill>
                <a:srgbClr val="38761D"/>
              </a:solidFill>
              <a:highlight>
                <a:srgbClr val="FFFFFF"/>
              </a:highlight>
            </a:endParaRPr>
          </a:p>
          <a:p>
            <a:pPr indent="0" lvl="0" marL="0" rtl="0" algn="l">
              <a:lnSpc>
                <a:spcPct val="100000"/>
              </a:lnSpc>
              <a:spcBef>
                <a:spcPts val="0"/>
              </a:spcBef>
              <a:spcAft>
                <a:spcPts val="0"/>
              </a:spcAft>
              <a:buNone/>
            </a:pPr>
            <a:r>
              <a:t/>
            </a:r>
            <a:endParaRPr sz="1200"/>
          </a:p>
        </p:txBody>
      </p:sp>
      <p:sp>
        <p:nvSpPr>
          <p:cNvPr id="318" name="Google Shape;318;p17"/>
          <p:cNvSpPr txBox="1"/>
          <p:nvPr>
            <p:ph idx="4294967295" type="body"/>
          </p:nvPr>
        </p:nvSpPr>
        <p:spPr>
          <a:xfrm>
            <a:off x="4951025" y="3139450"/>
            <a:ext cx="2061900" cy="11538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050">
                <a:solidFill>
                  <a:srgbClr val="38761D"/>
                </a:solidFill>
                <a:highlight>
                  <a:srgbClr val="FFFFFE"/>
                </a:highlight>
                <a:latin typeface="Courier New"/>
                <a:ea typeface="Courier New"/>
                <a:cs typeface="Courier New"/>
                <a:sym typeface="Courier New"/>
              </a:rPr>
              <a:t>L</a:t>
            </a:r>
            <a:r>
              <a:rPr lang="es" sz="1050">
                <a:solidFill>
                  <a:srgbClr val="38761D"/>
                </a:solidFill>
                <a:highlight>
                  <a:srgbClr val="FFFFFE"/>
                </a:highlight>
                <a:latin typeface="Courier New"/>
                <a:ea typeface="Courier New"/>
                <a:cs typeface="Courier New"/>
                <a:sym typeface="Courier New"/>
              </a:rPr>
              <a:t>as variables categóricas que podrían influir en un modelo es necesario que se puedan incorporar al modelo.</a:t>
            </a:r>
            <a:endParaRPr sz="1050">
              <a:solidFill>
                <a:srgbClr val="38761D"/>
              </a:solidFill>
              <a:highlight>
                <a:srgbClr val="FFFFFE"/>
              </a:highlight>
              <a:latin typeface="Courier New"/>
              <a:ea typeface="Courier New"/>
              <a:cs typeface="Courier New"/>
              <a:sym typeface="Courier New"/>
            </a:endParaRPr>
          </a:p>
          <a:p>
            <a:pPr indent="0" lvl="0" marL="0" rtl="0" algn="ctr">
              <a:spcBef>
                <a:spcPts val="0"/>
              </a:spcBef>
              <a:spcAft>
                <a:spcPts val="1600"/>
              </a:spcAft>
              <a:buNone/>
            </a:pPr>
            <a:r>
              <a:t/>
            </a:r>
            <a:endParaRPr sz="1200"/>
          </a:p>
        </p:txBody>
      </p:sp>
      <p:sp>
        <p:nvSpPr>
          <p:cNvPr id="319" name="Google Shape;319;p17"/>
          <p:cNvSpPr txBox="1"/>
          <p:nvPr>
            <p:ph idx="4294967295" type="title"/>
          </p:nvPr>
        </p:nvSpPr>
        <p:spPr>
          <a:xfrm>
            <a:off x="4951025" y="1936628"/>
            <a:ext cx="2022300" cy="1012200"/>
          </a:xfrm>
          <a:prstGeom prst="rect">
            <a:avLst/>
          </a:prstGeom>
          <a:solidFill>
            <a:srgbClr val="00FF00"/>
          </a:solidFill>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000000"/>
                </a:solidFill>
              </a:rPr>
              <a:t>Encoding para variables categórica</a:t>
            </a:r>
            <a:endParaRPr sz="1800">
              <a:solidFill>
                <a:srgbClr val="000000"/>
              </a:solidFill>
            </a:endParaRPr>
          </a:p>
        </p:txBody>
      </p:sp>
      <p:sp>
        <p:nvSpPr>
          <p:cNvPr id="320" name="Google Shape;320;p17"/>
          <p:cNvSpPr txBox="1"/>
          <p:nvPr>
            <p:ph idx="4294967295" type="body"/>
          </p:nvPr>
        </p:nvSpPr>
        <p:spPr>
          <a:xfrm>
            <a:off x="7160650" y="3139450"/>
            <a:ext cx="1845600" cy="17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38761D"/>
                </a:solidFill>
                <a:highlight>
                  <a:srgbClr val="FFFFFF"/>
                </a:highlight>
                <a:latin typeface="Arial"/>
                <a:ea typeface="Arial"/>
                <a:cs typeface="Arial"/>
                <a:sym typeface="Arial"/>
              </a:rPr>
              <a:t>La importancia del escalado es crucial en modelos de ajustes (regresiones).</a:t>
            </a:r>
            <a:endParaRPr sz="1100">
              <a:solidFill>
                <a:srgbClr val="38761D"/>
              </a:solidFill>
              <a:highlight>
                <a:srgbClr val="FFFFFF"/>
              </a:highlight>
              <a:latin typeface="Arial"/>
              <a:ea typeface="Arial"/>
              <a:cs typeface="Arial"/>
              <a:sym typeface="Arial"/>
            </a:endParaRPr>
          </a:p>
          <a:p>
            <a:pPr indent="0" lvl="0" marL="0" rtl="0" algn="ctr">
              <a:spcBef>
                <a:spcPts val="1200"/>
              </a:spcBef>
              <a:spcAft>
                <a:spcPts val="0"/>
              </a:spcAft>
              <a:buNone/>
            </a:pPr>
            <a:r>
              <a:rPr lang="es" sz="1100">
                <a:solidFill>
                  <a:srgbClr val="38761D"/>
                </a:solidFill>
                <a:highlight>
                  <a:srgbClr val="FFFFFF"/>
                </a:highlight>
                <a:latin typeface="Arial"/>
                <a:ea typeface="Arial"/>
                <a:cs typeface="Arial"/>
                <a:sym typeface="Arial"/>
              </a:rPr>
              <a:t>Permito desligarme de las unidades de mis datos y </a:t>
            </a:r>
            <a:r>
              <a:rPr lang="es" sz="1100">
                <a:solidFill>
                  <a:srgbClr val="38761D"/>
                </a:solidFill>
                <a:highlight>
                  <a:srgbClr val="FFFFFF"/>
                </a:highlight>
                <a:latin typeface="Arial"/>
                <a:ea typeface="Arial"/>
                <a:cs typeface="Arial"/>
                <a:sym typeface="Arial"/>
              </a:rPr>
              <a:t>haciéndolos</a:t>
            </a:r>
            <a:r>
              <a:rPr lang="es" sz="1100">
                <a:solidFill>
                  <a:srgbClr val="38761D"/>
                </a:solidFill>
                <a:highlight>
                  <a:srgbClr val="FFFFFF"/>
                </a:highlight>
                <a:latin typeface="Arial"/>
                <a:ea typeface="Arial"/>
                <a:cs typeface="Arial"/>
                <a:sym typeface="Arial"/>
              </a:rPr>
              <a:t>  comparables para mi modelo.</a:t>
            </a:r>
            <a:endParaRPr sz="1100">
              <a:solidFill>
                <a:srgbClr val="38761D"/>
              </a:solidFill>
              <a:highlight>
                <a:srgbClr val="FFFFFF"/>
              </a:highlight>
              <a:latin typeface="Arial"/>
              <a:ea typeface="Arial"/>
              <a:cs typeface="Arial"/>
              <a:sym typeface="Arial"/>
            </a:endParaRPr>
          </a:p>
          <a:p>
            <a:pPr indent="0" lvl="0" marL="0" rtl="0" algn="ctr">
              <a:spcBef>
                <a:spcPts val="1200"/>
              </a:spcBef>
              <a:spcAft>
                <a:spcPts val="1600"/>
              </a:spcAft>
              <a:buNone/>
            </a:pPr>
            <a:r>
              <a:t/>
            </a:r>
            <a:endParaRPr sz="1200"/>
          </a:p>
        </p:txBody>
      </p:sp>
      <p:sp>
        <p:nvSpPr>
          <p:cNvPr id="321" name="Google Shape;321;p17"/>
          <p:cNvSpPr/>
          <p:nvPr/>
        </p:nvSpPr>
        <p:spPr>
          <a:xfrm>
            <a:off x="2301950" y="1396175"/>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
        <p:nvSpPr>
          <p:cNvPr id="322" name="Google Shape;322;p17"/>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txBox="1"/>
          <p:nvPr>
            <p:ph idx="4294967295"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a:p>
          <a:p>
            <a:pPr indent="0" lvl="0" marL="0" rtl="0" algn="ctr">
              <a:spcBef>
                <a:spcPts val="0"/>
              </a:spcBef>
              <a:spcAft>
                <a:spcPts val="400"/>
              </a:spcAft>
              <a:buNone/>
            </a:pPr>
            <a:r>
              <a:t/>
            </a:r>
            <a:endParaRPr i="1" sz="1600"/>
          </a:p>
        </p:txBody>
      </p:sp>
      <p:sp>
        <p:nvSpPr>
          <p:cNvPr id="324" name="Google Shape;324;p17"/>
          <p:cNvSpPr/>
          <p:nvPr/>
        </p:nvSpPr>
        <p:spPr>
          <a:xfrm>
            <a:off x="48050" y="9552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325" name="Google Shape;325;p17"/>
          <p:cNvSpPr/>
          <p:nvPr/>
        </p:nvSpPr>
        <p:spPr>
          <a:xfrm>
            <a:off x="4772450" y="17934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3</a:t>
            </a:r>
            <a:endParaRPr/>
          </a:p>
        </p:txBody>
      </p:sp>
      <p:sp>
        <p:nvSpPr>
          <p:cNvPr id="326" name="Google Shape;326;p17"/>
          <p:cNvSpPr/>
          <p:nvPr/>
        </p:nvSpPr>
        <p:spPr>
          <a:xfrm>
            <a:off x="6982250" y="23268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0" name="Shape 330"/>
        <p:cNvGrpSpPr/>
        <p:nvPr/>
      </p:nvGrpSpPr>
      <p:grpSpPr>
        <a:xfrm>
          <a:off x="0" y="0"/>
          <a:ext cx="0" cy="0"/>
          <a:chOff x="0" y="0"/>
          <a:chExt cx="0" cy="0"/>
        </a:xfrm>
      </p:grpSpPr>
      <p:sp>
        <p:nvSpPr>
          <p:cNvPr id="331" name="Google Shape;331;p18"/>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txBox="1"/>
          <p:nvPr>
            <p:ph idx="4294967295"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Preprocesamiento</a:t>
            </a:r>
            <a:endParaRPr/>
          </a:p>
          <a:p>
            <a:pPr indent="0" lvl="0" marL="0" rtl="0" algn="ctr">
              <a:spcBef>
                <a:spcPts val="0"/>
              </a:spcBef>
              <a:spcAft>
                <a:spcPts val="400"/>
              </a:spcAft>
              <a:buNone/>
            </a:pPr>
            <a:r>
              <a:t/>
            </a:r>
            <a:endParaRPr i="1" sz="1600"/>
          </a:p>
        </p:txBody>
      </p:sp>
      <p:sp>
        <p:nvSpPr>
          <p:cNvPr id="333" name="Google Shape;333;p18"/>
          <p:cNvSpPr txBox="1"/>
          <p:nvPr/>
        </p:nvSpPr>
        <p:spPr>
          <a:xfrm>
            <a:off x="0" y="1083175"/>
            <a:ext cx="1839300" cy="20472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700">
                <a:latin typeface="Nunito"/>
                <a:ea typeface="Nunito"/>
                <a:cs typeface="Nunito"/>
                <a:sym typeface="Nunito"/>
              </a:rPr>
              <a:t>Data set original (146660, 19)</a:t>
            </a:r>
            <a:endParaRPr sz="700">
              <a:latin typeface="Nunito"/>
              <a:ea typeface="Nunito"/>
              <a:cs typeface="Nunito"/>
              <a:sym typeface="Nunito"/>
            </a:endParaRPr>
          </a:p>
          <a:p>
            <a:pPr indent="0" lvl="0" marL="0" rtl="0" algn="l">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Extraigo columnas que no aportan información (operación, moneda, país, fecha de creacion)</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(146660, 15)</a:t>
            </a:r>
            <a:endParaRPr sz="700">
              <a:latin typeface="Nunito"/>
              <a:ea typeface="Nunito"/>
              <a:cs typeface="Nunito"/>
              <a:sym typeface="Nunito"/>
            </a:endParaRPr>
          </a:p>
          <a:p>
            <a:pPr indent="0" lvl="0" marL="0" rtl="0" algn="ctr">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Extraigo datos duplicados</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(144302, 15)</a:t>
            </a:r>
            <a:endParaRPr sz="700">
              <a:latin typeface="Nunito"/>
              <a:ea typeface="Nunito"/>
              <a:cs typeface="Nunito"/>
              <a:sym typeface="Nunito"/>
            </a:endParaRPr>
          </a:p>
          <a:p>
            <a:pPr indent="0" lvl="0" marL="0" rtl="0" algn="ctr">
              <a:lnSpc>
                <a:spcPct val="100000"/>
              </a:lnSpc>
              <a:spcBef>
                <a:spcPts val="0"/>
              </a:spcBef>
              <a:spcAft>
                <a:spcPts val="0"/>
              </a:spcAft>
              <a:buNone/>
            </a:pPr>
            <a:r>
              <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Se filtran los datos para el modelo</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Tipo de propiedad: Dpto, Casa, PH</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Lugar: Capital Federal</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Superficie: 15&lt;Sup.Total&lt;1000</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Analisis de coherencia en Sup.Total y Sup. Cubierta</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latin typeface="Nunito"/>
                <a:ea typeface="Nunito"/>
                <a:cs typeface="Nunito"/>
                <a:sym typeface="Nunito"/>
              </a:rPr>
              <a:t>Precios: menor a 4millones de USD</a:t>
            </a:r>
            <a:endParaRPr sz="700">
              <a:latin typeface="Nunito"/>
              <a:ea typeface="Nunito"/>
              <a:cs typeface="Nunito"/>
              <a:sym typeface="Nunito"/>
            </a:endParaRPr>
          </a:p>
          <a:p>
            <a:pPr indent="0" lvl="0" marL="0" rtl="0" algn="ctr">
              <a:lnSpc>
                <a:spcPct val="100000"/>
              </a:lnSpc>
              <a:spcBef>
                <a:spcPts val="0"/>
              </a:spcBef>
              <a:spcAft>
                <a:spcPts val="0"/>
              </a:spcAft>
              <a:buNone/>
            </a:pPr>
            <a:r>
              <a:rPr lang="es" sz="700">
                <a:highlight>
                  <a:srgbClr val="FFFFFF"/>
                </a:highlight>
                <a:latin typeface="Nunito"/>
                <a:ea typeface="Nunito"/>
                <a:cs typeface="Nunito"/>
                <a:sym typeface="Nunito"/>
              </a:rPr>
              <a:t>(80942, 15)</a:t>
            </a:r>
            <a:endParaRPr sz="700">
              <a:highlight>
                <a:srgbClr val="FFFFFF"/>
              </a:highlight>
              <a:latin typeface="Nunito"/>
              <a:ea typeface="Nunito"/>
              <a:cs typeface="Nunito"/>
              <a:sym typeface="Nunito"/>
            </a:endParaRPr>
          </a:p>
        </p:txBody>
      </p:sp>
      <p:sp>
        <p:nvSpPr>
          <p:cNvPr id="334" name="Google Shape;334;p18"/>
          <p:cNvSpPr/>
          <p:nvPr/>
        </p:nvSpPr>
        <p:spPr>
          <a:xfrm>
            <a:off x="70500" y="606775"/>
            <a:ext cx="1610100" cy="486300"/>
          </a:xfrm>
          <a:prstGeom prst="wave">
            <a:avLst>
              <a:gd fmla="val 12500" name="adj1"/>
              <a:gd fmla="val 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START</a:t>
            </a:r>
            <a:endParaRPr sz="1200"/>
          </a:p>
        </p:txBody>
      </p:sp>
      <p:grpSp>
        <p:nvGrpSpPr>
          <p:cNvPr id="335" name="Google Shape;335;p18"/>
          <p:cNvGrpSpPr/>
          <p:nvPr/>
        </p:nvGrpSpPr>
        <p:grpSpPr>
          <a:xfrm>
            <a:off x="1756788" y="545888"/>
            <a:ext cx="3557462" cy="2138761"/>
            <a:chOff x="1756788" y="545888"/>
            <a:chExt cx="3557462" cy="2138761"/>
          </a:xfrm>
        </p:grpSpPr>
        <p:grpSp>
          <p:nvGrpSpPr>
            <p:cNvPr id="336" name="Google Shape;336;p18"/>
            <p:cNvGrpSpPr/>
            <p:nvPr/>
          </p:nvGrpSpPr>
          <p:grpSpPr>
            <a:xfrm>
              <a:off x="1756788" y="820524"/>
              <a:ext cx="868487" cy="565876"/>
              <a:chOff x="1756788" y="820524"/>
              <a:chExt cx="868487" cy="565876"/>
            </a:xfrm>
          </p:grpSpPr>
          <p:sp>
            <p:nvSpPr>
              <p:cNvPr id="337" name="Google Shape;337;p18"/>
              <p:cNvSpPr/>
              <p:nvPr/>
            </p:nvSpPr>
            <p:spPr>
              <a:xfrm>
                <a:off x="2272175" y="1036300"/>
                <a:ext cx="353100" cy="3501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a:t>
                </a:r>
                <a:endParaRPr/>
              </a:p>
            </p:txBody>
          </p:sp>
          <p:sp>
            <p:nvSpPr>
              <p:cNvPr id="338" name="Google Shape;338;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8"/>
            <p:cNvGrpSpPr/>
            <p:nvPr/>
          </p:nvGrpSpPr>
          <p:grpSpPr>
            <a:xfrm>
              <a:off x="2738925" y="545888"/>
              <a:ext cx="2575325" cy="2138761"/>
              <a:chOff x="2738925" y="545888"/>
              <a:chExt cx="2575325" cy="2138761"/>
            </a:xfrm>
          </p:grpSpPr>
          <p:sp>
            <p:nvSpPr>
              <p:cNvPr id="340" name="Google Shape;340;p18"/>
              <p:cNvSpPr txBox="1"/>
              <p:nvPr/>
            </p:nvSpPr>
            <p:spPr>
              <a:xfrm>
                <a:off x="2975088" y="545888"/>
                <a:ext cx="1950600" cy="5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1200">
                    <a:solidFill>
                      <a:srgbClr val="38761D"/>
                    </a:solidFill>
                    <a:highlight>
                      <a:srgbClr val="FFFFFF"/>
                    </a:highlight>
                    <a:latin typeface="Nunito"/>
                    <a:ea typeface="Nunito"/>
                    <a:cs typeface="Nunito"/>
                    <a:sym typeface="Nunito"/>
                  </a:rPr>
                  <a:t>Distribuciones Asimétricas Positvas</a:t>
                </a:r>
                <a:endParaRPr>
                  <a:latin typeface="Nunito"/>
                  <a:ea typeface="Nunito"/>
                  <a:cs typeface="Nunito"/>
                  <a:sym typeface="Nunito"/>
                </a:endParaRPr>
              </a:p>
            </p:txBody>
          </p:sp>
          <p:pic>
            <p:nvPicPr>
              <p:cNvPr id="341" name="Google Shape;341;p18"/>
              <p:cNvPicPr preferRelativeResize="0"/>
              <p:nvPr/>
            </p:nvPicPr>
            <p:blipFill>
              <a:blip r:embed="rId3">
                <a:alphaModFix/>
              </a:blip>
              <a:stretch>
                <a:fillRect/>
              </a:stretch>
            </p:blipFill>
            <p:spPr>
              <a:xfrm>
                <a:off x="2738925" y="1090386"/>
                <a:ext cx="2575325" cy="1594262"/>
              </a:xfrm>
              <a:prstGeom prst="rect">
                <a:avLst/>
              </a:prstGeom>
              <a:noFill/>
              <a:ln>
                <a:noFill/>
              </a:ln>
            </p:spPr>
          </p:pic>
        </p:grpSp>
      </p:grpSp>
      <p:grpSp>
        <p:nvGrpSpPr>
          <p:cNvPr id="342" name="Google Shape;342;p18"/>
          <p:cNvGrpSpPr/>
          <p:nvPr/>
        </p:nvGrpSpPr>
        <p:grpSpPr>
          <a:xfrm>
            <a:off x="2647025" y="606763"/>
            <a:ext cx="3000000" cy="2154075"/>
            <a:chOff x="2625275" y="606775"/>
            <a:chExt cx="3000000" cy="2154075"/>
          </a:xfrm>
        </p:grpSpPr>
        <p:pic>
          <p:nvPicPr>
            <p:cNvPr id="343" name="Google Shape;343;p18"/>
            <p:cNvPicPr preferRelativeResize="0"/>
            <p:nvPr/>
          </p:nvPicPr>
          <p:blipFill>
            <a:blip r:embed="rId4">
              <a:alphaModFix/>
            </a:blip>
            <a:stretch>
              <a:fillRect/>
            </a:stretch>
          </p:blipFill>
          <p:spPr>
            <a:xfrm>
              <a:off x="2625275" y="606775"/>
              <a:ext cx="3000000" cy="2154075"/>
            </a:xfrm>
            <a:prstGeom prst="rect">
              <a:avLst/>
            </a:prstGeom>
            <a:noFill/>
            <a:ln cap="flat" cmpd="sng" w="9525">
              <a:solidFill>
                <a:srgbClr val="000000"/>
              </a:solidFill>
              <a:prstDash val="solid"/>
              <a:round/>
              <a:headEnd len="sm" w="sm" type="none"/>
              <a:tailEnd len="sm" w="sm" type="none"/>
            </a:ln>
          </p:spPr>
        </p:pic>
        <p:sp>
          <p:nvSpPr>
            <p:cNvPr id="344" name="Google Shape;344;p18"/>
            <p:cNvSpPr txBox="1"/>
            <p:nvPr/>
          </p:nvSpPr>
          <p:spPr>
            <a:xfrm>
              <a:off x="4697075" y="2085450"/>
              <a:ext cx="9282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38761D"/>
                  </a:solidFill>
                  <a:latin typeface="Nunito"/>
                  <a:ea typeface="Nunito"/>
                  <a:cs typeface="Nunito"/>
                  <a:sym typeface="Nunito"/>
                </a:rPr>
                <a:t>Método IQR</a:t>
              </a:r>
              <a:endParaRPr>
                <a:solidFill>
                  <a:srgbClr val="38761D"/>
                </a:solidFill>
                <a:latin typeface="Nunito"/>
                <a:ea typeface="Nunito"/>
                <a:cs typeface="Nunito"/>
                <a:sym typeface="Nunito"/>
              </a:endParaRPr>
            </a:p>
          </p:txBody>
        </p:sp>
      </p:grpSp>
      <p:grpSp>
        <p:nvGrpSpPr>
          <p:cNvPr id="345" name="Google Shape;345;p18"/>
          <p:cNvGrpSpPr/>
          <p:nvPr/>
        </p:nvGrpSpPr>
        <p:grpSpPr>
          <a:xfrm>
            <a:off x="5647015" y="545906"/>
            <a:ext cx="3492960" cy="2212119"/>
            <a:chOff x="5647015" y="545906"/>
            <a:chExt cx="3492960" cy="2212119"/>
          </a:xfrm>
        </p:grpSpPr>
        <p:pic>
          <p:nvPicPr>
            <p:cNvPr id="346" name="Google Shape;346;p18"/>
            <p:cNvPicPr preferRelativeResize="0"/>
            <p:nvPr/>
          </p:nvPicPr>
          <p:blipFill>
            <a:blip r:embed="rId5">
              <a:alphaModFix/>
            </a:blip>
            <a:stretch>
              <a:fillRect/>
            </a:stretch>
          </p:blipFill>
          <p:spPr>
            <a:xfrm>
              <a:off x="5801137" y="1371733"/>
              <a:ext cx="1756800" cy="1360418"/>
            </a:xfrm>
            <a:prstGeom prst="rect">
              <a:avLst/>
            </a:prstGeom>
            <a:noFill/>
            <a:ln cap="flat" cmpd="sng" w="9525">
              <a:solidFill>
                <a:srgbClr val="000000"/>
              </a:solidFill>
              <a:prstDash val="solid"/>
              <a:round/>
              <a:headEnd len="sm" w="sm" type="none"/>
              <a:tailEnd len="sm" w="sm" type="none"/>
            </a:ln>
          </p:spPr>
        </p:pic>
        <p:sp>
          <p:nvSpPr>
            <p:cNvPr id="347" name="Google Shape;347;p18"/>
            <p:cNvSpPr txBox="1"/>
            <p:nvPr/>
          </p:nvSpPr>
          <p:spPr>
            <a:xfrm>
              <a:off x="6290975" y="597600"/>
              <a:ext cx="1911600" cy="6516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s" sz="700"/>
                <a:t>Cantidad de datos faltantes por atributos:</a:t>
              </a:r>
              <a:endParaRPr sz="700"/>
            </a:p>
            <a:p>
              <a:pPr indent="0" lvl="0" marL="0" rtl="0" algn="r">
                <a:spcBef>
                  <a:spcPts val="0"/>
                </a:spcBef>
                <a:spcAft>
                  <a:spcPts val="0"/>
                </a:spcAft>
                <a:buNone/>
              </a:pPr>
              <a:r>
                <a:rPr lang="es" sz="700"/>
                <a:t>lat               	3220</a:t>
              </a:r>
              <a:endParaRPr sz="700"/>
            </a:p>
            <a:p>
              <a:pPr indent="0" lvl="0" marL="0" rtl="0" algn="r">
                <a:spcBef>
                  <a:spcPts val="0"/>
                </a:spcBef>
                <a:spcAft>
                  <a:spcPts val="0"/>
                </a:spcAft>
                <a:buNone/>
              </a:pPr>
              <a:r>
                <a:rPr lang="es" sz="700"/>
                <a:t>lon              	3220</a:t>
              </a:r>
              <a:endParaRPr sz="700"/>
            </a:p>
            <a:p>
              <a:pPr indent="0" lvl="0" marL="0" rtl="0" algn="r">
                <a:spcBef>
                  <a:spcPts val="0"/>
                </a:spcBef>
                <a:spcAft>
                  <a:spcPts val="0"/>
                </a:spcAft>
                <a:buNone/>
              </a:pPr>
              <a:r>
                <a:rPr lang="es" sz="700"/>
                <a:t>bathrooms       	  775</a:t>
              </a:r>
              <a:endParaRPr sz="700"/>
            </a:p>
            <a:p>
              <a:pPr indent="0" lvl="0" marL="0" rtl="0" algn="r">
                <a:spcBef>
                  <a:spcPts val="0"/>
                </a:spcBef>
                <a:spcAft>
                  <a:spcPts val="0"/>
                </a:spcAft>
                <a:buNone/>
              </a:pPr>
              <a:r>
                <a:rPr lang="es" sz="700"/>
                <a:t>surface_covered 	  456</a:t>
              </a:r>
              <a:endParaRPr sz="700"/>
            </a:p>
          </p:txBody>
        </p:sp>
        <p:grpSp>
          <p:nvGrpSpPr>
            <p:cNvPr id="348" name="Google Shape;348;p18"/>
            <p:cNvGrpSpPr/>
            <p:nvPr/>
          </p:nvGrpSpPr>
          <p:grpSpPr>
            <a:xfrm rot="-2700000">
              <a:off x="5735223" y="784522"/>
              <a:ext cx="939428" cy="638613"/>
              <a:chOff x="1756788" y="820524"/>
              <a:chExt cx="939437" cy="638619"/>
            </a:xfrm>
          </p:grpSpPr>
          <p:sp>
            <p:nvSpPr>
              <p:cNvPr id="349" name="Google Shape;349;p18"/>
              <p:cNvSpPr/>
              <p:nvPr/>
            </p:nvSpPr>
            <p:spPr>
              <a:xfrm rot="2993710">
                <a:off x="2272224" y="1036339"/>
                <a:ext cx="353002" cy="350007"/>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2</a:t>
                </a:r>
                <a:endParaRPr/>
              </a:p>
            </p:txBody>
          </p:sp>
          <p:sp>
            <p:nvSpPr>
              <p:cNvPr id="350" name="Google Shape;350;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8"/>
            <p:cNvSpPr txBox="1"/>
            <p:nvPr/>
          </p:nvSpPr>
          <p:spPr>
            <a:xfrm>
              <a:off x="7628575" y="1371725"/>
              <a:ext cx="1511400" cy="13863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00">
                  <a:latin typeface="Courier New"/>
                  <a:ea typeface="Courier New"/>
                  <a:cs typeface="Courier New"/>
                  <a:sym typeface="Courier New"/>
                </a:rPr>
                <a:t>#Poca cantidad de elementos Nan en lat y lon(alrededor del 3% del total) Decidí eliminarlos directamente.</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#Se imputó los Nan de bathrooms y surface covered con su mediana.</a:t>
              </a:r>
              <a:endParaRPr sz="700">
                <a:latin typeface="Courier New"/>
                <a:ea typeface="Courier New"/>
                <a:cs typeface="Courier New"/>
                <a:sym typeface="Courier New"/>
              </a:endParaRPr>
            </a:p>
            <a:p>
              <a:pPr indent="0" lvl="0" marL="0" rtl="0" algn="l">
                <a:spcBef>
                  <a:spcPts val="0"/>
                </a:spcBef>
                <a:spcAft>
                  <a:spcPts val="0"/>
                </a:spcAft>
                <a:buNone/>
              </a:pPr>
              <a:r>
                <a:t/>
              </a:r>
              <a:endParaRPr sz="1300">
                <a:latin typeface="Nunito"/>
                <a:ea typeface="Nunito"/>
                <a:cs typeface="Nunito"/>
                <a:sym typeface="Nunito"/>
              </a:endParaRPr>
            </a:p>
          </p:txBody>
        </p:sp>
      </p:grpSp>
      <p:grpSp>
        <p:nvGrpSpPr>
          <p:cNvPr id="352" name="Google Shape;352;p18"/>
          <p:cNvGrpSpPr/>
          <p:nvPr/>
        </p:nvGrpSpPr>
        <p:grpSpPr>
          <a:xfrm>
            <a:off x="5767900" y="2681934"/>
            <a:ext cx="3477201" cy="2047166"/>
            <a:chOff x="5767900" y="2681934"/>
            <a:chExt cx="3477201" cy="2047166"/>
          </a:xfrm>
        </p:grpSpPr>
        <p:sp>
          <p:nvSpPr>
            <p:cNvPr id="353" name="Google Shape;353;p18"/>
            <p:cNvSpPr txBox="1"/>
            <p:nvPr/>
          </p:nvSpPr>
          <p:spPr>
            <a:xfrm>
              <a:off x="5767900" y="3342800"/>
              <a:ext cx="3000000" cy="1386300"/>
            </a:xfrm>
            <a:prstGeom prst="rect">
              <a:avLst/>
            </a:prstGeom>
            <a:solidFill>
              <a:srgbClr val="D0E0E3"/>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00">
                  <a:latin typeface="Courier New"/>
                  <a:ea typeface="Courier New"/>
                  <a:cs typeface="Courier New"/>
                  <a:sym typeface="Courier New"/>
                </a:rPr>
                <a:t>#se descartan ('start_date','end_date','l2','title','description') </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a:t>
              </a:r>
              <a:r>
                <a:rPr lang="es" sz="700">
                  <a:latin typeface="Courier New"/>
                  <a:ea typeface="Courier New"/>
                  <a:cs typeface="Courier New"/>
                  <a:sym typeface="Courier New"/>
                </a:rPr>
                <a:t>las variables categóricas que podrían influir en un modelo son  l3 y property_type</a:t>
              </a:r>
              <a:endParaRPr sz="700">
                <a:latin typeface="Courier New"/>
                <a:ea typeface="Courier New"/>
                <a:cs typeface="Courier New"/>
                <a:sym typeface="Courier New"/>
              </a:endParaRPr>
            </a:p>
            <a:p>
              <a:pPr indent="0" lvl="0" marL="0" rtl="0" algn="ctr">
                <a:lnSpc>
                  <a:spcPct val="135714"/>
                </a:lnSpc>
                <a:spcBef>
                  <a:spcPts val="0"/>
                </a:spcBef>
                <a:spcAft>
                  <a:spcPts val="0"/>
                </a:spcAft>
                <a:buNone/>
              </a:pPr>
              <a:r>
                <a:rPr lang="es" sz="700">
                  <a:highlight>
                    <a:srgbClr val="FFFFFF"/>
                  </a:highlight>
                  <a:latin typeface="Courier New"/>
                  <a:ea typeface="Courier New"/>
                  <a:cs typeface="Courier New"/>
                  <a:sym typeface="Courier New"/>
                </a:rPr>
                <a:t>(66230 × 70)</a:t>
              </a:r>
              <a:endParaRPr sz="700">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00">
                <a:latin typeface="Courier New"/>
                <a:ea typeface="Courier New"/>
                <a:cs typeface="Courier New"/>
                <a:sym typeface="Courier New"/>
              </a:endParaRPr>
            </a:p>
            <a:p>
              <a:pPr indent="0" lvl="0" marL="0" rtl="0" algn="l">
                <a:lnSpc>
                  <a:spcPct val="135714"/>
                </a:lnSpc>
                <a:spcBef>
                  <a:spcPts val="0"/>
                </a:spcBef>
                <a:spcAft>
                  <a:spcPts val="0"/>
                </a:spcAft>
                <a:buNone/>
              </a:pPr>
              <a:r>
                <a:rPr lang="es" sz="700">
                  <a:latin typeface="Courier New"/>
                  <a:ea typeface="Courier New"/>
                  <a:cs typeface="Courier New"/>
                  <a:sym typeface="Courier New"/>
                </a:rPr>
                <a:t>#Como no son variables ordinales se realiza un OneHot Encoding que me separa las variables en dummies, no ordinales.</a:t>
              </a:r>
              <a:endParaRPr sz="700">
                <a:latin typeface="Nunito"/>
                <a:ea typeface="Nunito"/>
                <a:cs typeface="Nunito"/>
                <a:sym typeface="Nunito"/>
              </a:endParaRPr>
            </a:p>
          </p:txBody>
        </p:sp>
        <p:grpSp>
          <p:nvGrpSpPr>
            <p:cNvPr id="354" name="Google Shape;354;p18"/>
            <p:cNvGrpSpPr/>
            <p:nvPr/>
          </p:nvGrpSpPr>
          <p:grpSpPr>
            <a:xfrm rot="4397519">
              <a:off x="8366945" y="2900546"/>
              <a:ext cx="910314" cy="610043"/>
              <a:chOff x="1756788" y="820524"/>
              <a:chExt cx="910297" cy="610031"/>
            </a:xfrm>
          </p:grpSpPr>
          <p:sp>
            <p:nvSpPr>
              <p:cNvPr id="355" name="Google Shape;355;p18"/>
              <p:cNvSpPr/>
              <p:nvPr/>
            </p:nvSpPr>
            <p:spPr>
              <a:xfrm rot="-4395527">
                <a:off x="2272153" y="1036332"/>
                <a:ext cx="353064" cy="349846"/>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3</a:t>
                </a:r>
                <a:endParaRPr/>
              </a:p>
            </p:txBody>
          </p:sp>
          <p:sp>
            <p:nvSpPr>
              <p:cNvPr id="356" name="Google Shape;356;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 name="Google Shape;357;p18"/>
          <p:cNvGrpSpPr/>
          <p:nvPr/>
        </p:nvGrpSpPr>
        <p:grpSpPr>
          <a:xfrm>
            <a:off x="2537675" y="2994639"/>
            <a:ext cx="3320616" cy="1650911"/>
            <a:chOff x="2537675" y="2994639"/>
            <a:chExt cx="3320616" cy="1650911"/>
          </a:xfrm>
        </p:grpSpPr>
        <p:sp>
          <p:nvSpPr>
            <p:cNvPr id="358" name="Google Shape;358;p18"/>
            <p:cNvSpPr txBox="1"/>
            <p:nvPr/>
          </p:nvSpPr>
          <p:spPr>
            <a:xfrm>
              <a:off x="2537675" y="3080750"/>
              <a:ext cx="2450700" cy="1564800"/>
            </a:xfrm>
            <a:prstGeom prst="rect">
              <a:avLst/>
            </a:prstGeom>
            <a:solidFill>
              <a:srgbClr val="D0E0E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s" sz="800"/>
                <a:t> Escalo empleando el método RobustScaler</a:t>
              </a:r>
              <a:endParaRPr sz="800"/>
            </a:p>
            <a:p>
              <a:pPr indent="0" lvl="0" marL="0" rtl="0" algn="ctr">
                <a:lnSpc>
                  <a:spcPct val="100000"/>
                </a:lnSpc>
                <a:spcBef>
                  <a:spcPts val="1200"/>
                </a:spcBef>
                <a:spcAft>
                  <a:spcPts val="0"/>
                </a:spcAft>
                <a:buNone/>
              </a:pPr>
              <a:r>
                <a:rPr lang="es" sz="800"/>
                <a:t>El valor estandarizado se calcula como </a:t>
              </a:r>
              <a:endParaRPr sz="800"/>
            </a:p>
            <a:p>
              <a:pPr indent="0" lvl="0" marL="0" rtl="0" algn="ctr">
                <a:lnSpc>
                  <a:spcPct val="100000"/>
                </a:lnSpc>
                <a:spcBef>
                  <a:spcPts val="1200"/>
                </a:spcBef>
                <a:spcAft>
                  <a:spcPts val="0"/>
                </a:spcAft>
                <a:buNone/>
              </a:pPr>
              <a:r>
                <a:rPr lang="es" sz="800"/>
                <a:t>(value – median) / (p75 – p25)</a:t>
              </a:r>
              <a:r>
                <a:rPr lang="es" sz="800">
                  <a:uFill>
                    <a:noFill/>
                  </a:uFill>
                  <a:hlinkClick r:id="rId6"/>
                </a:rPr>
                <a:t> </a:t>
              </a:r>
              <a:endParaRPr sz="800"/>
            </a:p>
            <a:p>
              <a:pPr indent="0" lvl="0" marL="0" rtl="0" algn="ctr">
                <a:lnSpc>
                  <a:spcPct val="100000"/>
                </a:lnSpc>
                <a:spcBef>
                  <a:spcPts val="1200"/>
                </a:spcBef>
                <a:spcAft>
                  <a:spcPts val="1200"/>
                </a:spcAft>
                <a:buNone/>
              </a:pPr>
              <a:r>
                <a:rPr lang="es" sz="800"/>
                <a:t>La unidad de los datos escalados serán unidades de IQR en función de cuánta distancia estoy respecto a la mediana de mis datos.</a:t>
              </a:r>
              <a:endParaRPr sz="800"/>
            </a:p>
          </p:txBody>
        </p:sp>
        <p:grpSp>
          <p:nvGrpSpPr>
            <p:cNvPr id="359" name="Google Shape;359;p18"/>
            <p:cNvGrpSpPr/>
            <p:nvPr/>
          </p:nvGrpSpPr>
          <p:grpSpPr>
            <a:xfrm rot="8540707">
              <a:off x="4822787" y="3214969"/>
              <a:ext cx="938606" cy="637259"/>
              <a:chOff x="1756788" y="820524"/>
              <a:chExt cx="938612" cy="637263"/>
            </a:xfrm>
          </p:grpSpPr>
          <p:sp>
            <p:nvSpPr>
              <p:cNvPr id="360" name="Google Shape;360;p18"/>
              <p:cNvSpPr/>
              <p:nvPr/>
            </p:nvSpPr>
            <p:spPr>
              <a:xfrm rot="-8539292">
                <a:off x="2272352" y="1036271"/>
                <a:ext cx="352895" cy="350133"/>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4</a:t>
                </a:r>
                <a:endParaRPr/>
              </a:p>
            </p:txBody>
          </p:sp>
          <p:sp>
            <p:nvSpPr>
              <p:cNvPr id="361" name="Google Shape;361;p18"/>
              <p:cNvSpPr/>
              <p:nvPr/>
            </p:nvSpPr>
            <p:spPr>
              <a:xfrm rot="998492">
                <a:off x="1798381" y="882398"/>
                <a:ext cx="485015" cy="361053"/>
              </a:xfrm>
              <a:prstGeom prst="stripedRightArrow">
                <a:avLst>
                  <a:gd fmla="val 42675" name="adj1"/>
                  <a:gd fmla="val 55224"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 name="Google Shape;362;p18"/>
          <p:cNvGrpSpPr/>
          <p:nvPr/>
        </p:nvGrpSpPr>
        <p:grpSpPr>
          <a:xfrm>
            <a:off x="634422" y="3356188"/>
            <a:ext cx="1671117" cy="1294925"/>
            <a:chOff x="634425" y="3283559"/>
            <a:chExt cx="1671117" cy="2194416"/>
          </a:xfrm>
        </p:grpSpPr>
        <p:sp>
          <p:nvSpPr>
            <p:cNvPr id="363" name="Google Shape;363;p18"/>
            <p:cNvSpPr/>
            <p:nvPr/>
          </p:nvSpPr>
          <p:spPr>
            <a:xfrm flipH="1" rot="-5399110">
              <a:off x="1052142" y="3189509"/>
              <a:ext cx="1159200" cy="1347300"/>
            </a:xfrm>
            <a:prstGeom prst="bentArrow">
              <a:avLst>
                <a:gd fmla="val 25000" name="adj1"/>
                <a:gd fmla="val 26551" name="adj2"/>
                <a:gd fmla="val 25000" name="adj3"/>
                <a:gd fmla="val 57934"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txBox="1"/>
            <p:nvPr/>
          </p:nvSpPr>
          <p:spPr>
            <a:xfrm>
              <a:off x="634425" y="4362275"/>
              <a:ext cx="13476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Estamos listos</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para Modelar</a:t>
              </a:r>
              <a:endParaRPr>
                <a:latin typeface="Nunito"/>
                <a:ea typeface="Nunito"/>
                <a:cs typeface="Nunito"/>
                <a:sym typeface="Nuni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8" name="Shape 368"/>
        <p:cNvGrpSpPr/>
        <p:nvPr/>
      </p:nvGrpSpPr>
      <p:grpSpPr>
        <a:xfrm>
          <a:off x="0" y="0"/>
          <a:ext cx="0" cy="0"/>
          <a:chOff x="0" y="0"/>
          <a:chExt cx="0" cy="0"/>
        </a:xfrm>
      </p:grpSpPr>
      <p:sp>
        <p:nvSpPr>
          <p:cNvPr id="369" name="Google Shape;369;p19"/>
          <p:cNvSpPr/>
          <p:nvPr/>
        </p:nvSpPr>
        <p:spPr>
          <a:xfrm>
            <a:off x="1325358" y="597533"/>
            <a:ext cx="574552"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19"/>
          <p:cNvCxnSpPr>
            <a:stCxn id="369" idx="6"/>
            <a:endCxn id="371" idx="2"/>
          </p:cNvCxnSpPr>
          <p:nvPr/>
        </p:nvCxnSpPr>
        <p:spPr>
          <a:xfrm>
            <a:off x="1899910" y="901883"/>
            <a:ext cx="4591200" cy="0"/>
          </a:xfrm>
          <a:prstGeom prst="straightConnector1">
            <a:avLst/>
          </a:prstGeom>
          <a:noFill/>
          <a:ln cap="flat" cmpd="sng" w="19050">
            <a:solidFill>
              <a:schemeClr val="dk1"/>
            </a:solidFill>
            <a:prstDash val="dot"/>
            <a:round/>
            <a:headEnd len="med" w="med" type="none"/>
            <a:tailEnd len="med" w="med" type="none"/>
          </a:ln>
        </p:spPr>
      </p:cxnSp>
      <p:sp>
        <p:nvSpPr>
          <p:cNvPr id="371" name="Google Shape;371;p19"/>
          <p:cNvSpPr/>
          <p:nvPr/>
        </p:nvSpPr>
        <p:spPr>
          <a:xfrm>
            <a:off x="6491237" y="141650"/>
            <a:ext cx="14352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19"/>
          <p:cNvCxnSpPr/>
          <p:nvPr/>
        </p:nvCxnSpPr>
        <p:spPr>
          <a:xfrm>
            <a:off x="157725" y="2471300"/>
            <a:ext cx="8100" cy="1791300"/>
          </a:xfrm>
          <a:prstGeom prst="straightConnector1">
            <a:avLst/>
          </a:prstGeom>
          <a:noFill/>
          <a:ln cap="flat" cmpd="sng" w="9525">
            <a:solidFill>
              <a:srgbClr val="B7B7B7"/>
            </a:solidFill>
            <a:prstDash val="solid"/>
            <a:round/>
            <a:headEnd len="med" w="med" type="none"/>
            <a:tailEnd len="med" w="med" type="none"/>
          </a:ln>
        </p:spPr>
      </p:cxnSp>
      <p:sp>
        <p:nvSpPr>
          <p:cNvPr id="373" name="Google Shape;373;p19"/>
          <p:cNvSpPr txBox="1"/>
          <p:nvPr>
            <p:ph type="title"/>
          </p:nvPr>
        </p:nvSpPr>
        <p:spPr>
          <a:xfrm>
            <a:off x="1357462" y="705812"/>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rgbClr val="000000"/>
                </a:solidFill>
              </a:rPr>
              <a:t>ML</a:t>
            </a:r>
            <a:r>
              <a:rPr lang="es" sz="1700">
                <a:solidFill>
                  <a:schemeClr val="dk1"/>
                </a:solidFill>
              </a:rPr>
              <a:t>1</a:t>
            </a:r>
            <a:endParaRPr sz="1700">
              <a:solidFill>
                <a:schemeClr val="dk1"/>
              </a:solidFill>
            </a:endParaRPr>
          </a:p>
        </p:txBody>
      </p:sp>
      <p:sp>
        <p:nvSpPr>
          <p:cNvPr id="374" name="Google Shape;374;p19"/>
          <p:cNvSpPr txBox="1"/>
          <p:nvPr>
            <p:ph idx="1" type="body"/>
          </p:nvPr>
        </p:nvSpPr>
        <p:spPr>
          <a:xfrm>
            <a:off x="3274150" y="1571625"/>
            <a:ext cx="1478100" cy="8001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1200"/>
              </a:spcAft>
              <a:buNone/>
            </a:pPr>
            <a:r>
              <a:rPr lang="es" sz="750">
                <a:solidFill>
                  <a:srgbClr val="000000"/>
                </a:solidFill>
                <a:latin typeface="Courier New"/>
                <a:ea typeface="Courier New"/>
                <a:cs typeface="Courier New"/>
                <a:sym typeface="Courier New"/>
              </a:rPr>
              <a:t>El preprocesamiento de los datos contribuyó a la disminución del error respecto a los encontrados en el primer proyecto.</a:t>
            </a:r>
            <a:endParaRPr sz="1200"/>
          </a:p>
        </p:txBody>
      </p:sp>
      <p:sp>
        <p:nvSpPr>
          <p:cNvPr id="375" name="Google Shape;375;p19"/>
          <p:cNvSpPr txBox="1"/>
          <p:nvPr>
            <p:ph type="title"/>
          </p:nvPr>
        </p:nvSpPr>
        <p:spPr>
          <a:xfrm>
            <a:off x="6429012" y="70579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rgbClr val="000000"/>
                </a:solidFill>
              </a:rPr>
              <a:t>Optimización</a:t>
            </a:r>
            <a:endParaRPr sz="1700">
              <a:solidFill>
                <a:srgbClr val="000000"/>
              </a:solidFill>
            </a:endParaRPr>
          </a:p>
        </p:txBody>
      </p:sp>
      <p:sp>
        <p:nvSpPr>
          <p:cNvPr id="376" name="Google Shape;376;p19"/>
          <p:cNvSpPr/>
          <p:nvPr/>
        </p:nvSpPr>
        <p:spPr>
          <a:xfrm>
            <a:off x="0" y="0"/>
            <a:ext cx="9161100" cy="55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txBox="1"/>
          <p:nvPr>
            <p:ph type="title"/>
          </p:nvPr>
        </p:nvSpPr>
        <p:spPr>
          <a:xfrm>
            <a:off x="311700" y="-8500"/>
            <a:ext cx="8520600" cy="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lt1"/>
                </a:solidFill>
              </a:rPr>
              <a:t>Modelos con </a:t>
            </a:r>
            <a:r>
              <a:rPr lang="es" sz="2500">
                <a:solidFill>
                  <a:schemeClr val="lt1"/>
                </a:solidFill>
              </a:rPr>
              <a:t>Preprocesamiento</a:t>
            </a:r>
            <a:endParaRPr/>
          </a:p>
          <a:p>
            <a:pPr indent="0" lvl="0" marL="0" rtl="0" algn="ctr">
              <a:spcBef>
                <a:spcPts val="0"/>
              </a:spcBef>
              <a:spcAft>
                <a:spcPts val="400"/>
              </a:spcAft>
              <a:buNone/>
            </a:pPr>
            <a:r>
              <a:t/>
            </a:r>
            <a:endParaRPr i="1" sz="1600"/>
          </a:p>
        </p:txBody>
      </p:sp>
      <p:grpSp>
        <p:nvGrpSpPr>
          <p:cNvPr id="378" name="Google Shape;378;p19"/>
          <p:cNvGrpSpPr/>
          <p:nvPr/>
        </p:nvGrpSpPr>
        <p:grpSpPr>
          <a:xfrm>
            <a:off x="273063" y="1688704"/>
            <a:ext cx="2937162" cy="3356496"/>
            <a:chOff x="425375" y="1649854"/>
            <a:chExt cx="2937162" cy="3356496"/>
          </a:xfrm>
        </p:grpSpPr>
        <p:pic>
          <p:nvPicPr>
            <p:cNvPr id="379" name="Google Shape;379;p19"/>
            <p:cNvPicPr preferRelativeResize="0"/>
            <p:nvPr/>
          </p:nvPicPr>
          <p:blipFill>
            <a:blip r:embed="rId3">
              <a:alphaModFix/>
            </a:blip>
            <a:stretch>
              <a:fillRect/>
            </a:stretch>
          </p:blipFill>
          <p:spPr>
            <a:xfrm>
              <a:off x="425375" y="1649854"/>
              <a:ext cx="2937162" cy="1658069"/>
            </a:xfrm>
            <a:prstGeom prst="rect">
              <a:avLst/>
            </a:prstGeom>
            <a:noFill/>
            <a:ln cap="flat" cmpd="sng" w="9525">
              <a:solidFill>
                <a:srgbClr val="000000"/>
              </a:solidFill>
              <a:prstDash val="solid"/>
              <a:round/>
              <a:headEnd len="sm" w="sm" type="none"/>
              <a:tailEnd len="sm" w="sm" type="none"/>
            </a:ln>
          </p:spPr>
        </p:pic>
        <p:pic>
          <p:nvPicPr>
            <p:cNvPr id="380" name="Google Shape;380;p19"/>
            <p:cNvPicPr preferRelativeResize="0"/>
            <p:nvPr/>
          </p:nvPicPr>
          <p:blipFill>
            <a:blip r:embed="rId4">
              <a:alphaModFix/>
            </a:blip>
            <a:stretch>
              <a:fillRect/>
            </a:stretch>
          </p:blipFill>
          <p:spPr>
            <a:xfrm>
              <a:off x="425375" y="3348288"/>
              <a:ext cx="2937150" cy="1658062"/>
            </a:xfrm>
            <a:prstGeom prst="rect">
              <a:avLst/>
            </a:prstGeom>
            <a:noFill/>
            <a:ln cap="flat" cmpd="sng" w="9525">
              <a:solidFill>
                <a:srgbClr val="000000"/>
              </a:solidFill>
              <a:prstDash val="solid"/>
              <a:round/>
              <a:headEnd len="sm" w="sm" type="none"/>
              <a:tailEnd len="sm" w="sm" type="none"/>
            </a:ln>
          </p:spPr>
        </p:pic>
        <p:sp>
          <p:nvSpPr>
            <p:cNvPr id="381" name="Google Shape;381;p19"/>
            <p:cNvSpPr txBox="1"/>
            <p:nvPr/>
          </p:nvSpPr>
          <p:spPr>
            <a:xfrm>
              <a:off x="1994800" y="2305938"/>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29%</a:t>
              </a:r>
              <a:endParaRPr sz="450">
                <a:latin typeface="Nunito"/>
                <a:ea typeface="Nunito"/>
                <a:cs typeface="Nunito"/>
                <a:sym typeface="Nunito"/>
              </a:endParaRPr>
            </a:p>
          </p:txBody>
        </p:sp>
        <p:sp>
          <p:nvSpPr>
            <p:cNvPr id="382" name="Google Shape;382;p19"/>
            <p:cNvSpPr txBox="1"/>
            <p:nvPr/>
          </p:nvSpPr>
          <p:spPr>
            <a:xfrm>
              <a:off x="1700450" y="2305950"/>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34%</a:t>
              </a:r>
              <a:endParaRPr sz="7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008000"/>
                </a:solidFill>
                <a:highlight>
                  <a:srgbClr val="FFFFFE"/>
                </a:highlight>
                <a:latin typeface="Courier New"/>
                <a:ea typeface="Courier New"/>
                <a:cs typeface="Courier New"/>
                <a:sym typeface="Courier New"/>
              </a:endParaRPr>
            </a:p>
          </p:txBody>
        </p:sp>
        <p:sp>
          <p:nvSpPr>
            <p:cNvPr id="383" name="Google Shape;383;p19"/>
            <p:cNvSpPr txBox="1"/>
            <p:nvPr/>
          </p:nvSpPr>
          <p:spPr>
            <a:xfrm>
              <a:off x="2582200" y="2504150"/>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58%</a:t>
              </a:r>
              <a:endParaRPr sz="1100">
                <a:latin typeface="Nunito"/>
                <a:ea typeface="Nunito"/>
                <a:cs typeface="Nunito"/>
                <a:sym typeface="Nunito"/>
              </a:endParaRPr>
            </a:p>
          </p:txBody>
        </p:sp>
        <p:sp>
          <p:nvSpPr>
            <p:cNvPr id="384" name="Google Shape;384;p19"/>
            <p:cNvSpPr txBox="1"/>
            <p:nvPr/>
          </p:nvSpPr>
          <p:spPr>
            <a:xfrm>
              <a:off x="2881638" y="2504150"/>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59%</a:t>
              </a:r>
              <a:endParaRPr sz="1100">
                <a:latin typeface="Nunito"/>
                <a:ea typeface="Nunito"/>
                <a:cs typeface="Nunito"/>
                <a:sym typeface="Nunito"/>
              </a:endParaRPr>
            </a:p>
          </p:txBody>
        </p:sp>
        <p:sp>
          <p:nvSpPr>
            <p:cNvPr id="385" name="Google Shape;385;p19"/>
            <p:cNvSpPr txBox="1"/>
            <p:nvPr/>
          </p:nvSpPr>
          <p:spPr>
            <a:xfrm>
              <a:off x="1700450" y="3971975"/>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31%</a:t>
              </a:r>
              <a:endParaRPr sz="1100">
                <a:latin typeface="Nunito"/>
                <a:ea typeface="Nunito"/>
                <a:cs typeface="Nunito"/>
                <a:sym typeface="Nunito"/>
              </a:endParaRPr>
            </a:p>
          </p:txBody>
        </p:sp>
        <p:sp>
          <p:nvSpPr>
            <p:cNvPr id="386" name="Google Shape;386;p19"/>
            <p:cNvSpPr txBox="1"/>
            <p:nvPr/>
          </p:nvSpPr>
          <p:spPr>
            <a:xfrm>
              <a:off x="1994800" y="3971975"/>
              <a:ext cx="387000" cy="258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18%</a:t>
              </a:r>
              <a:endParaRPr sz="1100">
                <a:latin typeface="Nunito"/>
                <a:ea typeface="Nunito"/>
                <a:cs typeface="Nunito"/>
                <a:sym typeface="Nunito"/>
              </a:endParaRPr>
            </a:p>
          </p:txBody>
        </p:sp>
        <p:sp>
          <p:nvSpPr>
            <p:cNvPr id="387" name="Google Shape;387;p19"/>
            <p:cNvSpPr txBox="1"/>
            <p:nvPr/>
          </p:nvSpPr>
          <p:spPr>
            <a:xfrm>
              <a:off x="2570900" y="4156575"/>
              <a:ext cx="387000" cy="1506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56%</a:t>
              </a:r>
              <a:endParaRPr sz="1100">
                <a:latin typeface="Nunito"/>
                <a:ea typeface="Nunito"/>
                <a:cs typeface="Nunito"/>
                <a:sym typeface="Nunito"/>
              </a:endParaRPr>
            </a:p>
          </p:txBody>
        </p:sp>
        <p:sp>
          <p:nvSpPr>
            <p:cNvPr id="388" name="Google Shape;388;p19"/>
            <p:cNvSpPr txBox="1"/>
            <p:nvPr/>
          </p:nvSpPr>
          <p:spPr>
            <a:xfrm>
              <a:off x="2902975" y="4163950"/>
              <a:ext cx="387000" cy="193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750">
                  <a:solidFill>
                    <a:srgbClr val="008000"/>
                  </a:solidFill>
                  <a:highlight>
                    <a:srgbClr val="FFFFFE"/>
                  </a:highlight>
                  <a:latin typeface="Courier New"/>
                  <a:ea typeface="Courier New"/>
                  <a:cs typeface="Courier New"/>
                  <a:sym typeface="Courier New"/>
                </a:rPr>
                <a:t>57%</a:t>
              </a:r>
              <a:endParaRPr sz="1100">
                <a:latin typeface="Nunito"/>
                <a:ea typeface="Nunito"/>
                <a:cs typeface="Nunito"/>
                <a:sym typeface="Nunito"/>
              </a:endParaRPr>
            </a:p>
          </p:txBody>
        </p:sp>
      </p:grpSp>
      <p:sp>
        <p:nvSpPr>
          <p:cNvPr id="389" name="Google Shape;389;p19"/>
          <p:cNvSpPr txBox="1"/>
          <p:nvPr/>
        </p:nvSpPr>
        <p:spPr>
          <a:xfrm>
            <a:off x="3449950" y="2471300"/>
            <a:ext cx="1419600" cy="19707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s" sz="750">
                <a:latin typeface="Courier New"/>
                <a:ea typeface="Courier New"/>
                <a:cs typeface="Courier New"/>
                <a:sym typeface="Courier New"/>
              </a:rPr>
              <a:t>La elección de estos modelos puede seguir viéndose afectada a que la separación de mis datos generan resultados sesgados a éstos mismos y los hiperparámetros de estos modelos sólo se buscaron a mano como en el proyecto 1 y no con un criterio más riguroso.</a:t>
            </a:r>
            <a:endParaRPr>
              <a:latin typeface="Nunito"/>
              <a:ea typeface="Nunito"/>
              <a:cs typeface="Nunito"/>
              <a:sym typeface="Nunito"/>
            </a:endParaRPr>
          </a:p>
        </p:txBody>
      </p:sp>
      <p:cxnSp>
        <p:nvCxnSpPr>
          <p:cNvPr id="390" name="Google Shape;390;p19"/>
          <p:cNvCxnSpPr/>
          <p:nvPr/>
        </p:nvCxnSpPr>
        <p:spPr>
          <a:xfrm>
            <a:off x="4977375" y="2471300"/>
            <a:ext cx="8100" cy="1791300"/>
          </a:xfrm>
          <a:prstGeom prst="straightConnector1">
            <a:avLst/>
          </a:prstGeom>
          <a:noFill/>
          <a:ln cap="flat" cmpd="sng" w="9525">
            <a:solidFill>
              <a:srgbClr val="B7B7B7"/>
            </a:solidFill>
            <a:prstDash val="solid"/>
            <a:round/>
            <a:headEnd len="med" w="med" type="none"/>
            <a:tailEnd len="med" w="med" type="none"/>
          </a:ln>
        </p:spPr>
      </p:cxnSp>
      <p:sp>
        <p:nvSpPr>
          <p:cNvPr id="391" name="Google Shape;391;p19"/>
          <p:cNvSpPr txBox="1"/>
          <p:nvPr/>
        </p:nvSpPr>
        <p:spPr>
          <a:xfrm>
            <a:off x="5507411" y="1019911"/>
            <a:ext cx="3542785" cy="100436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s" sz="1050">
                <a:solidFill>
                  <a:srgbClr val="008000"/>
                </a:solidFill>
                <a:highlight>
                  <a:srgbClr val="FFFFFE"/>
                </a:highlight>
                <a:latin typeface="Courier New"/>
                <a:ea typeface="Courier New"/>
                <a:cs typeface="Courier New"/>
                <a:sym typeface="Courier New"/>
              </a:rPr>
              <a:t>U</a:t>
            </a:r>
            <a:r>
              <a:rPr lang="es" sz="1050">
                <a:solidFill>
                  <a:srgbClr val="008000"/>
                </a:solidFill>
                <a:highlight>
                  <a:srgbClr val="FFFFFE"/>
                </a:highlight>
                <a:latin typeface="Courier New"/>
                <a:ea typeface="Courier New"/>
                <a:cs typeface="Courier New"/>
                <a:sym typeface="Courier New"/>
              </a:rPr>
              <a:t>n análisis más exhaustivo aprovechando las herramientas de Cross Validation y Grid - Random Search para obtener un score más concluyente.</a:t>
            </a:r>
            <a:endParaRPr sz="1050">
              <a:solidFill>
                <a:srgbClr val="008000"/>
              </a:solidFill>
              <a:highlight>
                <a:srgbClr val="FFFFFE"/>
              </a:highlight>
              <a:latin typeface="Courier New"/>
              <a:ea typeface="Courier New"/>
              <a:cs typeface="Courier New"/>
              <a:sym typeface="Courier New"/>
            </a:endParaRPr>
          </a:p>
          <a:p>
            <a:pPr indent="0" lvl="0" marL="0" rtl="0" algn="ctr">
              <a:lnSpc>
                <a:spcPct val="135714"/>
              </a:lnSpc>
              <a:spcBef>
                <a:spcPts val="120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a:latin typeface="Nunito"/>
              <a:ea typeface="Nunito"/>
              <a:cs typeface="Nunito"/>
              <a:sym typeface="Nunito"/>
            </a:endParaRPr>
          </a:p>
        </p:txBody>
      </p:sp>
      <p:grpSp>
        <p:nvGrpSpPr>
          <p:cNvPr id="392" name="Google Shape;392;p19"/>
          <p:cNvGrpSpPr/>
          <p:nvPr/>
        </p:nvGrpSpPr>
        <p:grpSpPr>
          <a:xfrm>
            <a:off x="5093054" y="3079148"/>
            <a:ext cx="3957142" cy="1763285"/>
            <a:chOff x="5187738" y="2961225"/>
            <a:chExt cx="3862887" cy="1727525"/>
          </a:xfrm>
        </p:grpSpPr>
        <p:pic>
          <p:nvPicPr>
            <p:cNvPr id="393" name="Google Shape;393;p19"/>
            <p:cNvPicPr preferRelativeResize="0"/>
            <p:nvPr/>
          </p:nvPicPr>
          <p:blipFill>
            <a:blip r:embed="rId5">
              <a:alphaModFix/>
            </a:blip>
            <a:stretch>
              <a:fillRect/>
            </a:stretch>
          </p:blipFill>
          <p:spPr>
            <a:xfrm>
              <a:off x="5187738" y="2961225"/>
              <a:ext cx="1875200" cy="1727525"/>
            </a:xfrm>
            <a:prstGeom prst="rect">
              <a:avLst/>
            </a:prstGeom>
            <a:noFill/>
            <a:ln cap="flat" cmpd="sng" w="9525">
              <a:solidFill>
                <a:srgbClr val="000000"/>
              </a:solidFill>
              <a:prstDash val="solid"/>
              <a:round/>
              <a:headEnd len="sm" w="sm" type="none"/>
              <a:tailEnd len="sm" w="sm" type="none"/>
            </a:ln>
          </p:spPr>
        </p:pic>
        <p:pic>
          <p:nvPicPr>
            <p:cNvPr id="394" name="Google Shape;394;p19"/>
            <p:cNvPicPr preferRelativeResize="0"/>
            <p:nvPr/>
          </p:nvPicPr>
          <p:blipFill>
            <a:blip r:embed="rId6">
              <a:alphaModFix/>
            </a:blip>
            <a:stretch>
              <a:fillRect/>
            </a:stretch>
          </p:blipFill>
          <p:spPr>
            <a:xfrm>
              <a:off x="7175425" y="2961225"/>
              <a:ext cx="1875200" cy="1727525"/>
            </a:xfrm>
            <a:prstGeom prst="rect">
              <a:avLst/>
            </a:prstGeom>
            <a:noFill/>
            <a:ln cap="flat" cmpd="sng" w="9525">
              <a:solidFill>
                <a:srgbClr val="000000"/>
              </a:solidFill>
              <a:prstDash val="solid"/>
              <a:round/>
              <a:headEnd len="sm" w="sm" type="none"/>
              <a:tailEnd len="sm" w="sm" type="none"/>
            </a:ln>
          </p:spPr>
        </p:pic>
      </p:grpSp>
      <p:pic>
        <p:nvPicPr>
          <p:cNvPr id="395" name="Google Shape;395;p19"/>
          <p:cNvPicPr preferRelativeResize="0"/>
          <p:nvPr/>
        </p:nvPicPr>
        <p:blipFill>
          <a:blip r:embed="rId7">
            <a:alphaModFix/>
          </a:blip>
          <a:stretch>
            <a:fillRect/>
          </a:stretch>
        </p:blipFill>
        <p:spPr>
          <a:xfrm>
            <a:off x="5153973" y="2052911"/>
            <a:ext cx="3835300" cy="635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0"/>
          <p:cNvSpPr txBox="1"/>
          <p:nvPr>
            <p:ph type="title"/>
          </p:nvPr>
        </p:nvSpPr>
        <p:spPr>
          <a:xfrm>
            <a:off x="1303800" y="598575"/>
            <a:ext cx="7030500" cy="534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600">
                <a:solidFill>
                  <a:srgbClr val="000000"/>
                </a:solidFill>
                <a:latin typeface="Arial"/>
                <a:ea typeface="Arial"/>
                <a:cs typeface="Arial"/>
                <a:sym typeface="Arial"/>
              </a:rPr>
              <a:t>Conclusiones del Preprocesamiento:</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317500" lvl="0" marL="457200" rtl="0" algn="just">
              <a:lnSpc>
                <a:spcPct val="115000"/>
              </a:lnSpc>
              <a:spcBef>
                <a:spcPts val="1200"/>
              </a:spcBef>
              <a:spcAft>
                <a:spcPts val="0"/>
              </a:spcAft>
              <a:buClr>
                <a:srgbClr val="000000"/>
              </a:buClr>
              <a:buSzPts val="1400"/>
              <a:buFont typeface="Arial"/>
              <a:buChar char="●"/>
            </a:pPr>
            <a:r>
              <a:rPr b="0" lang="es" sz="1400">
                <a:solidFill>
                  <a:srgbClr val="000000"/>
                </a:solidFill>
                <a:latin typeface="Arial"/>
                <a:ea typeface="Arial"/>
                <a:cs typeface="Arial"/>
                <a:sym typeface="Arial"/>
              </a:rPr>
              <a:t>Se genera un valor agregado en el rendimiento del modelo al incluir información categórica (barrios y tipo de propiedad).</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Tratar los outliers permite que datos no coherentes no sesgen a los modelos predictores, en especial en una regresión.</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Para mejorar la calidad de los datos y, por tanto, el rendimiento del modelo es fundamental llevar a cabo un mantenimiento de datos para detectar problemas al principio.  La exploración de los datos ofrece una idea para saber qué tratamiento realizar.</a:t>
            </a:r>
            <a:endParaRPr b="0" sz="1400">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b="0" lang="es" sz="1400">
                <a:solidFill>
                  <a:srgbClr val="000000"/>
                </a:solidFill>
                <a:latin typeface="Arial"/>
                <a:ea typeface="Arial"/>
                <a:cs typeface="Arial"/>
                <a:sym typeface="Arial"/>
              </a:rPr>
              <a:t>Esta etapa elegiría nuevamente Vecinos más Cercanos pero con k_vecinos= 4 p=1, con todos los atributos y con la transformación de datos.</a:t>
            </a:r>
            <a:endParaRPr sz="1400">
              <a:solidFill>
                <a:srgbClr val="000000"/>
              </a:solidFill>
              <a:latin typeface="Arial"/>
              <a:ea typeface="Arial"/>
              <a:cs typeface="Arial"/>
              <a:sym typeface="Arial"/>
            </a:endParaRPr>
          </a:p>
        </p:txBody>
      </p:sp>
      <p:sp>
        <p:nvSpPr>
          <p:cNvPr id="401" name="Google Shape;401;p20"/>
          <p:cNvSpPr txBox="1"/>
          <p:nvPr/>
        </p:nvSpPr>
        <p:spPr>
          <a:xfrm>
            <a:off x="1895950" y="992025"/>
            <a:ext cx="4551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1"/>
          <p:cNvPicPr preferRelativeResize="0"/>
          <p:nvPr/>
        </p:nvPicPr>
        <p:blipFill>
          <a:blip r:embed="rId3">
            <a:alphaModFix/>
          </a:blip>
          <a:stretch>
            <a:fillRect/>
          </a:stretch>
        </p:blipFill>
        <p:spPr>
          <a:xfrm>
            <a:off x="0" y="0"/>
            <a:ext cx="9243874" cy="5143500"/>
          </a:xfrm>
          <a:prstGeom prst="rect">
            <a:avLst/>
          </a:prstGeom>
          <a:noFill/>
          <a:ln>
            <a:noFill/>
          </a:ln>
        </p:spPr>
      </p:pic>
      <p:sp>
        <p:nvSpPr>
          <p:cNvPr id="407" name="Google Shape;407;p21"/>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Modelos Avanzados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